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5" r:id="rId4"/>
    <p:sldId id="264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3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037-DB57-4E78-8321-820992D8091A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B3A-2009-4E81-9D6E-6F642EFBF2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037-DB57-4E78-8321-820992D8091A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B3A-2009-4E81-9D6E-6F642EFBF2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037-DB57-4E78-8321-820992D8091A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B3A-2009-4E81-9D6E-6F642EFBF2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037-DB57-4E78-8321-820992D8091A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B3A-2009-4E81-9D6E-6F642EFBF2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037-DB57-4E78-8321-820992D8091A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B3A-2009-4E81-9D6E-6F642EFBF2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037-DB57-4E78-8321-820992D8091A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B3A-2009-4E81-9D6E-6F642EFBF2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037-DB57-4E78-8321-820992D8091A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B3A-2009-4E81-9D6E-6F642EFBF2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037-DB57-4E78-8321-820992D8091A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B3A-2009-4E81-9D6E-6F642EFBF2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037-DB57-4E78-8321-820992D8091A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B3A-2009-4E81-9D6E-6F642EFBF2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037-DB57-4E78-8321-820992D8091A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B3A-2009-4E81-9D6E-6F642EFBF2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037-DB57-4E78-8321-820992D8091A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B3A-2009-4E81-9D6E-6F642EFBF2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69037-DB57-4E78-8321-820992D8091A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A8B3A-2009-4E81-9D6E-6F642EFBF2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42976" y="164305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CADRE LEGAL DE REFERENCE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285852" y="2428868"/>
          <a:ext cx="6357982" cy="2643207"/>
        </p:xfrm>
        <a:graphic>
          <a:graphicData uri="http://schemas.openxmlformats.org/drawingml/2006/table">
            <a:tbl>
              <a:tblPr/>
              <a:tblGrid>
                <a:gridCol w="3178473"/>
                <a:gridCol w="3179509"/>
              </a:tblGrid>
              <a:tr h="337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THEMES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ARTICLES 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DE REFERENCE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6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noProof="0" dirty="0" smtClean="0">
                          <a:latin typeface="+mn-lt"/>
                          <a:ea typeface="Times New Roman"/>
                          <a:cs typeface="Times New Roman"/>
                        </a:rPr>
                        <a:t>Responsabilités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du MO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Calibri,Bold"/>
                        </a:rPr>
                        <a:t>article 14 du </a:t>
                      </a:r>
                      <a:r>
                        <a:rPr lang="fr-FR" sz="1400" noProof="0" dirty="0" smtClean="0">
                          <a:latin typeface="+mn-lt"/>
                          <a:ea typeface="Times New Roman"/>
                          <a:cs typeface="Calibri,Bold"/>
                        </a:rPr>
                        <a:t>décret 193-2003</a:t>
                      </a:r>
                      <a:endParaRPr lang="fr-FR" sz="1400" noProof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8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Critères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d'habilitation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des Communes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Calibri,Bold"/>
                        </a:rPr>
                        <a:t>article 26 du décret 193-2003</a:t>
                      </a:r>
                      <a:endParaRPr lang="fr-FR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Tarification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8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noProof="0" dirty="0" smtClean="0">
                          <a:latin typeface="+mn-lt"/>
                          <a:ea typeface="Times New Roman"/>
                          <a:cs typeface="Times New Roman"/>
                        </a:rPr>
                        <a:t>Contrôle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technique et financier 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+mn-lt"/>
                          <a:ea typeface="Times New Roman"/>
                          <a:cs typeface="Calibri,Bold"/>
                        </a:rPr>
                        <a:t>décret</a:t>
                      </a:r>
                      <a:r>
                        <a:rPr lang="en-US" sz="1400" b="1" dirty="0">
                          <a:latin typeface="+mn-lt"/>
                          <a:ea typeface="Times New Roman"/>
                          <a:cs typeface="Calibri,Bold"/>
                        </a:rPr>
                        <a:t> 193-2003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71472" y="357166"/>
            <a:ext cx="7929618" cy="83099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0070C0"/>
                </a:solidFill>
              </a:rPr>
              <a:t>Compilation des </a:t>
            </a:r>
            <a:r>
              <a:rPr lang="fr-FR" sz="2400" b="1" dirty="0" smtClean="0">
                <a:solidFill>
                  <a:srgbClr val="0070C0"/>
                </a:solidFill>
              </a:rPr>
              <a:t>ateliers </a:t>
            </a:r>
            <a:r>
              <a:rPr lang="fr-FR" sz="2400" b="1" dirty="0">
                <a:solidFill>
                  <a:srgbClr val="0070C0"/>
                </a:solidFill>
              </a:rPr>
              <a:t>sur le thème de la </a:t>
            </a:r>
            <a:endParaRPr lang="fr-FR" sz="2400" b="1" dirty="0" smtClean="0">
              <a:solidFill>
                <a:srgbClr val="0070C0"/>
              </a:solidFill>
            </a:endParaRPr>
          </a:p>
          <a:p>
            <a:pPr algn="ctr"/>
            <a:r>
              <a:rPr lang="fr-FR" sz="2400" b="1" dirty="0" smtClean="0">
                <a:solidFill>
                  <a:srgbClr val="0070C0"/>
                </a:solidFill>
              </a:rPr>
              <a:t>Maîtrise </a:t>
            </a:r>
            <a:r>
              <a:rPr lang="fr-FR" sz="2400" b="1" dirty="0">
                <a:solidFill>
                  <a:srgbClr val="0070C0"/>
                </a:solidFill>
              </a:rPr>
              <a:t>d’Ouvrage Communale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07504" y="6400196"/>
            <a:ext cx="92155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Atelier AREA                 Rôle de la commune dans la gestion et le suivi des </a:t>
            </a:r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ouvrages        </a:t>
            </a:r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10 et 11 Novembre 2015, </a:t>
            </a:r>
            <a:r>
              <a:rPr lang="fr-FR" sz="1400" i="1" dirty="0" err="1" smtClean="0">
                <a:solidFill>
                  <a:schemeClr val="bg1">
                    <a:lumMod val="50000"/>
                  </a:schemeClr>
                </a:solidFill>
              </a:rPr>
              <a:t>Mahambo</a:t>
            </a:r>
            <a:endParaRPr lang="fr-FR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Picture 2" descr="C:\Documents and Settings\ACTIF\Mes documents\CP Hydro\Back up\Suivi Technique CP EHA\3.1.Afrimad\Madagascar\Produits de capitalisation Mada\Blog EHA\logo U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152284" y="6367036"/>
            <a:ext cx="562521" cy="374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476672"/>
            <a:ext cx="8472518" cy="569755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2000" dirty="0" smtClean="0"/>
              <a:t>Nécessité d’expliciter le cadre juridique de la MO aux communes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000" dirty="0" smtClean="0"/>
              <a:t>Appuyer et former les communes dans la mise en place de STEAH</a:t>
            </a:r>
          </a:p>
          <a:p>
            <a:pPr marL="514350" indent="-514350">
              <a:buNone/>
            </a:pPr>
            <a:endParaRPr lang="fr-FR" sz="1200" dirty="0" smtClean="0"/>
          </a:p>
          <a:p>
            <a:pPr marL="514350" indent="-514350">
              <a:buNone/>
            </a:pPr>
            <a:r>
              <a:rPr lang="fr-FR" sz="2000" dirty="0" smtClean="0"/>
              <a:t>	</a:t>
            </a:r>
            <a:r>
              <a:rPr lang="fr-FR" sz="2000" i="1" dirty="0" smtClean="0"/>
              <a:t>STEAH dont les rôles sont :</a:t>
            </a:r>
          </a:p>
          <a:p>
            <a:pPr marL="514350" indent="-514350">
              <a:buNone/>
            </a:pPr>
            <a:endParaRPr lang="fr-FR" sz="1000" i="1" dirty="0" smtClean="0"/>
          </a:p>
          <a:p>
            <a:pPr lvl="2"/>
            <a:r>
              <a:rPr lang="fr-FR" sz="1800" dirty="0"/>
              <a:t>Implication </a:t>
            </a:r>
            <a:r>
              <a:rPr lang="fr-FR" sz="1800" dirty="0" smtClean="0"/>
              <a:t>dans les PCDEA (Inventaires </a:t>
            </a:r>
            <a:r>
              <a:rPr lang="fr-FR" sz="1800" dirty="0"/>
              <a:t>des </a:t>
            </a:r>
            <a:r>
              <a:rPr lang="fr-FR" sz="1800" dirty="0" smtClean="0"/>
              <a:t>patrimoines, planification…)</a:t>
            </a:r>
            <a:endParaRPr lang="fr-FR" sz="1800" dirty="0"/>
          </a:p>
          <a:p>
            <a:pPr lvl="2"/>
            <a:r>
              <a:rPr lang="fr-FR" sz="1800" dirty="0"/>
              <a:t>Suivi de la gestion et maintenance des ouvrages</a:t>
            </a:r>
          </a:p>
          <a:p>
            <a:pPr lvl="2"/>
            <a:r>
              <a:rPr lang="fr-FR" sz="1800" dirty="0"/>
              <a:t>Contrôle de la qualité de service et de la qualité de l’eau,</a:t>
            </a:r>
          </a:p>
          <a:p>
            <a:pPr lvl="2"/>
            <a:r>
              <a:rPr lang="fr-FR" sz="1800" dirty="0"/>
              <a:t> Police des eaux et des </a:t>
            </a:r>
            <a:r>
              <a:rPr lang="fr-FR" sz="1800" dirty="0" smtClean="0"/>
              <a:t>assainissements</a:t>
            </a:r>
          </a:p>
          <a:p>
            <a:pPr marL="514350" indent="-514350">
              <a:buNone/>
            </a:pPr>
            <a:endParaRPr lang="fr-FR" sz="1200" dirty="0" smtClean="0"/>
          </a:p>
          <a:p>
            <a:pPr marL="514350" indent="-514350">
              <a:buNone/>
            </a:pPr>
            <a:r>
              <a:rPr lang="fr-FR" sz="2000" dirty="0" smtClean="0"/>
              <a:t>	</a:t>
            </a:r>
            <a:endParaRPr lang="fr-FR" sz="2600" dirty="0" smtClean="0"/>
          </a:p>
          <a:p>
            <a:pPr marL="514350" indent="-514350">
              <a:buFont typeface="+mj-lt"/>
              <a:buAutoNum type="arabicPeriod"/>
            </a:pPr>
            <a:endParaRPr lang="fr-FR" sz="2800" dirty="0"/>
          </a:p>
        </p:txBody>
      </p:sp>
      <p:sp>
        <p:nvSpPr>
          <p:cNvPr id="6" name="Rectangle 5"/>
          <p:cNvSpPr/>
          <p:nvPr/>
        </p:nvSpPr>
        <p:spPr>
          <a:xfrm>
            <a:off x="785786" y="1988840"/>
            <a:ext cx="8001056" cy="1429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59070" y="3886597"/>
            <a:ext cx="8643998" cy="1846659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514350" indent="-514350">
              <a:buNone/>
            </a:pPr>
            <a:r>
              <a:rPr lang="fr-FR" sz="2000" i="1" dirty="0" smtClean="0"/>
              <a:t>STEAH qui seraient financés par :</a:t>
            </a:r>
          </a:p>
          <a:p>
            <a:pPr marL="514350" indent="-514350">
              <a:buNone/>
            </a:pPr>
            <a:endParaRPr lang="fr-FR" sz="1100" i="1" dirty="0" smtClean="0"/>
          </a:p>
          <a:p>
            <a:pPr marL="971550" lvl="1" indent="-514350"/>
            <a:r>
              <a:rPr lang="fr-FR" sz="2000" dirty="0" smtClean="0"/>
              <a:t>Taxe sur fonds de travaux</a:t>
            </a:r>
          </a:p>
          <a:p>
            <a:pPr marL="971550" lvl="1" indent="-514350"/>
            <a:r>
              <a:rPr lang="fr-FR" sz="2000" dirty="0" smtClean="0"/>
              <a:t>Taxe sur consommation, </a:t>
            </a:r>
          </a:p>
          <a:p>
            <a:pPr marL="971550" lvl="1" indent="-514350"/>
            <a:r>
              <a:rPr lang="fr-FR" sz="2000" dirty="0" smtClean="0"/>
              <a:t>Redevances sur prélèvement d’eau,</a:t>
            </a:r>
          </a:p>
          <a:p>
            <a:pPr marL="971550" lvl="1" indent="-514350"/>
            <a:r>
              <a:rPr lang="fr-FR" sz="2000" dirty="0" smtClean="0"/>
              <a:t>Redevance de reversement</a:t>
            </a:r>
          </a:p>
          <a:p>
            <a:pPr marL="514350" indent="-514350">
              <a:buNone/>
            </a:pPr>
            <a:endParaRPr lang="fr-FR" sz="2000" dirty="0" smtClean="0"/>
          </a:p>
          <a:p>
            <a:pPr>
              <a:buNone/>
            </a:pPr>
            <a:endParaRPr lang="fr-FR" sz="2000" dirty="0" smtClean="0"/>
          </a:p>
          <a:p>
            <a:pPr marL="450850">
              <a:buNone/>
            </a:pPr>
            <a:r>
              <a:rPr lang="fr-FR" sz="2000" dirty="0" smtClean="0"/>
              <a:t>Taxes sur les redevances des ordures ménagères</a:t>
            </a:r>
          </a:p>
          <a:p>
            <a:pPr marL="450850">
              <a:buNone/>
            </a:pPr>
            <a:r>
              <a:rPr lang="fr-FR" sz="2000" dirty="0" smtClean="0"/>
              <a:t>Participation des Ministères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07504" y="6400196"/>
            <a:ext cx="92155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Atelier AREA                 Rôle de la commune dans la gestion et le suivi des </a:t>
            </a:r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ouvrages        </a:t>
            </a:r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10 et 11 Novembre 2015, </a:t>
            </a:r>
            <a:r>
              <a:rPr lang="fr-FR" sz="1400" i="1" dirty="0" err="1" smtClean="0">
                <a:solidFill>
                  <a:schemeClr val="bg1">
                    <a:lumMod val="50000"/>
                  </a:schemeClr>
                </a:solidFill>
              </a:rPr>
              <a:t>Mahambo</a:t>
            </a:r>
            <a:endParaRPr lang="fr-FR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2" descr="C:\Documents and Settings\ACTIF\Mes documents\CP Hydro\Back up\Suivi Technique CP EHA\3.1.Afrimad\Madagascar\Produits de capitalisation Mada\Blog EHA\logo U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152284" y="6367036"/>
            <a:ext cx="562521" cy="374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720" y="845090"/>
            <a:ext cx="5286412" cy="42367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Dans le cadre de la Mission </a:t>
            </a:r>
            <a:r>
              <a:rPr lang="fr-FR" dirty="0">
                <a:solidFill>
                  <a:schemeClr val="bg1"/>
                </a:solidFill>
              </a:rPr>
              <a:t>de gestion des services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785786" y="1512743"/>
            <a:ext cx="7929618" cy="9408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Savoir rédiger des termes de référence, produire et diffuser des appels d’offres et sélectionner les offres les mieux-disant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Savoir négocier les clauses contractuelles de délégation de gestion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85786" y="2492896"/>
            <a:ext cx="792961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indent="266700" algn="just">
              <a:buFont typeface="Arial" pitchFamily="34" charset="0"/>
              <a:buChar char="•"/>
            </a:pPr>
            <a:r>
              <a:rPr lang="fr-FR" dirty="0" smtClean="0"/>
              <a:t>Savoir apprécier la qualité de la gestion technique et financière 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3000364" y="2924944"/>
            <a:ext cx="5786478" cy="369332"/>
          </a:xfrm>
          <a:prstGeom prst="rect">
            <a:avLst/>
          </a:prstGeom>
          <a:solidFill>
            <a:schemeClr val="accent1">
              <a:lumMod val="20000"/>
              <a:lumOff val="80000"/>
              <a:alpha val="33000"/>
            </a:schemeClr>
          </a:solidFill>
        </p:spPr>
        <p:txBody>
          <a:bodyPr wrap="square">
            <a:spAutoFit/>
          </a:bodyPr>
          <a:lstStyle/>
          <a:p>
            <a:pPr indent="266700" algn="just"/>
            <a:r>
              <a:rPr lang="fr-FR" dirty="0" smtClean="0"/>
              <a:t>Quels sont les indicateurs de suivi de performance ?</a:t>
            </a:r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285720" y="3501008"/>
            <a:ext cx="6000792" cy="42862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Dans le cadre de la Mission de contrôle des services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83568" y="4021127"/>
            <a:ext cx="7960398" cy="21698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lvl="0" algn="just">
              <a:lnSpc>
                <a:spcPct val="125000"/>
              </a:lnSpc>
              <a:buFont typeface="Arial" pitchFamily="34" charset="0"/>
              <a:buChar char="•"/>
            </a:pPr>
            <a:r>
              <a:rPr lang="fr-FR" dirty="0" smtClean="0"/>
              <a:t>  Rendre compte aux usagers de la qualité du service </a:t>
            </a:r>
          </a:p>
          <a:p>
            <a:pPr algn="just">
              <a:lnSpc>
                <a:spcPct val="125000"/>
              </a:lnSpc>
              <a:buFont typeface="Arial" pitchFamily="34" charset="0"/>
              <a:buChar char="•"/>
            </a:pPr>
            <a:r>
              <a:rPr lang="fr-FR" dirty="0" smtClean="0"/>
              <a:t> Rendre compte aux usagers des usages de l’argent des services d’eau et d’assainissement </a:t>
            </a:r>
          </a:p>
          <a:p>
            <a:pPr algn="just">
              <a:lnSpc>
                <a:spcPct val="125000"/>
              </a:lnSpc>
              <a:buFont typeface="Arial" pitchFamily="34" charset="0"/>
              <a:buChar char="•"/>
            </a:pPr>
            <a:r>
              <a:rPr lang="fr-FR" dirty="0" smtClean="0"/>
              <a:t>  Enregistrer les plaintes et attentes des usagers </a:t>
            </a:r>
          </a:p>
          <a:p>
            <a:pPr lvl="0" algn="just">
              <a:lnSpc>
                <a:spcPct val="125000"/>
              </a:lnSpc>
              <a:buFont typeface="Arial" pitchFamily="34" charset="0"/>
              <a:buChar char="•"/>
            </a:pPr>
            <a:r>
              <a:rPr lang="fr-FR" dirty="0" smtClean="0"/>
              <a:t>  Connaître les sanctions à appliquer en fonction de la qualité des services fournis </a:t>
            </a:r>
          </a:p>
          <a:p>
            <a:pPr algn="just">
              <a:lnSpc>
                <a:spcPct val="125000"/>
              </a:lnSpc>
              <a:buFont typeface="Arial" pitchFamily="34" charset="0"/>
              <a:buChar char="•"/>
            </a:pPr>
            <a:r>
              <a:rPr lang="fr-FR" smtClean="0"/>
              <a:t>  Faire </a:t>
            </a:r>
            <a:r>
              <a:rPr lang="fr-FR" dirty="0" smtClean="0"/>
              <a:t>appliquer les sanctions et vérifier leur bonne exécution </a:t>
            </a:r>
            <a:endParaRPr lang="fr-FR" dirty="0"/>
          </a:p>
        </p:txBody>
      </p:sp>
      <p:sp>
        <p:nvSpPr>
          <p:cNvPr id="32" name="Rectangle 31"/>
          <p:cNvSpPr/>
          <p:nvPr/>
        </p:nvSpPr>
        <p:spPr>
          <a:xfrm>
            <a:off x="1457484" y="214290"/>
            <a:ext cx="61388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0070C0"/>
                </a:solidFill>
              </a:rPr>
              <a:t>AXES </a:t>
            </a:r>
            <a:r>
              <a:rPr lang="fr-FR" sz="2000" dirty="0" smtClean="0">
                <a:solidFill>
                  <a:srgbClr val="0070C0"/>
                </a:solidFill>
              </a:rPr>
              <a:t>DE RENFORCEMENT DE CAPACITE DE LA COMMUNE</a:t>
            </a:r>
            <a:endParaRPr lang="fr-FR" sz="2000" dirty="0"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7504" y="6400196"/>
            <a:ext cx="92155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Atelier AREA                 Rôle de la commune dans la gestion et le suivi des </a:t>
            </a:r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ouvrages        </a:t>
            </a:r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10 et 11 Novembre 2015, </a:t>
            </a:r>
            <a:r>
              <a:rPr lang="fr-FR" sz="1400" i="1" dirty="0" err="1" smtClean="0">
                <a:solidFill>
                  <a:schemeClr val="bg1">
                    <a:lumMod val="50000"/>
                  </a:schemeClr>
                </a:solidFill>
              </a:rPr>
              <a:t>Mahambo</a:t>
            </a:r>
            <a:endParaRPr lang="fr-FR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Picture 2" descr="C:\Documents and Settings\ACTIF\Mes documents\CP Hydro\Back up\Suivi Technique CP EHA\3.1.Afrimad\Madagascar\Produits de capitalisation Mada\Blog EHA\logo U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152284" y="6367036"/>
            <a:ext cx="562521" cy="374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1152284" y="214290"/>
            <a:ext cx="7164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SUGGESTIONS </a:t>
            </a:r>
            <a:r>
              <a:rPr lang="fr-FR" dirty="0" smtClean="0">
                <a:solidFill>
                  <a:srgbClr val="0070C0"/>
                </a:solidFill>
              </a:rPr>
              <a:t>DE RENFORCEMENT DE CAPACITE DE LA COMMUNE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7504" y="6400196"/>
            <a:ext cx="92155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Atelier AREA                 Rôle de la commune dans la gestion et le suivi des </a:t>
            </a:r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ouvrages        </a:t>
            </a:r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10 et 11 Novembre 2015, </a:t>
            </a:r>
            <a:r>
              <a:rPr lang="fr-FR" sz="1400" i="1" dirty="0" err="1" smtClean="0">
                <a:solidFill>
                  <a:schemeClr val="bg1">
                    <a:lumMod val="50000"/>
                  </a:schemeClr>
                </a:solidFill>
              </a:rPr>
              <a:t>Mahambo</a:t>
            </a:r>
            <a:endParaRPr lang="fr-FR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Picture 2" descr="C:\Documents and Settings\ACTIF\Mes documents\CP Hydro\Back up\Suivi Technique CP EHA\3.1.Afrimad\Madagascar\Produits de capitalisation Mada\Blog EHA\logo U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152284" y="6367036"/>
            <a:ext cx="562521" cy="374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entagone 11"/>
          <p:cNvSpPr/>
          <p:nvPr/>
        </p:nvSpPr>
        <p:spPr>
          <a:xfrm>
            <a:off x="467544" y="1268760"/>
            <a:ext cx="4789766" cy="360040"/>
          </a:xfrm>
          <a:prstGeom prst="homePlat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Appuyer la création d’un poste d’agent communal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3" name="Pentagone 12"/>
          <p:cNvSpPr/>
          <p:nvPr/>
        </p:nvSpPr>
        <p:spPr>
          <a:xfrm>
            <a:off x="539552" y="4293096"/>
            <a:ext cx="7776864" cy="1728192"/>
          </a:xfrm>
          <a:prstGeom prst="homePlate">
            <a:avLst>
              <a:gd name="adj" fmla="val 21668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Organiser des espaces où les Communes rendent des comptes de la gestion du service EAH (par exemple à l’initiative des DREAH</a:t>
            </a:r>
            <a:r>
              <a:rPr lang="fr-FR" sz="1600" dirty="0" smtClean="0">
                <a:solidFill>
                  <a:schemeClr val="tx1"/>
                </a:solidFill>
              </a:rPr>
              <a:t>)</a:t>
            </a:r>
            <a:endParaRPr lang="fr-FR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Aider au niveau du District de la Commune dans la prise de </a:t>
            </a:r>
            <a:r>
              <a:rPr lang="fr-FR" sz="1600" dirty="0" smtClean="0">
                <a:solidFill>
                  <a:schemeClr val="tx1"/>
                </a:solidFill>
              </a:rPr>
              <a:t>sanctions</a:t>
            </a:r>
            <a:endParaRPr lang="fr-FR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Valoriser et légitimer l’institution communale et notamment son personnel permanent auprès des usagers et autres institutions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33318" y="1700808"/>
            <a:ext cx="7883098" cy="20162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Appui en phase </a:t>
            </a:r>
            <a:r>
              <a:rPr lang="fr-FR" sz="1600" dirty="0" smtClean="0">
                <a:solidFill>
                  <a:schemeClr val="tx1"/>
                </a:solidFill>
              </a:rPr>
              <a:t>exploitation, Si Communautaire :</a:t>
            </a:r>
          </a:p>
          <a:p>
            <a:pPr algn="ctr"/>
            <a:endParaRPr lang="fr-FR" sz="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Organisation AG pour le bilan technique et financier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Vérification de tenue de compte et utilisation de fonds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Suivi des entretiens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Accompagnement et assistance technique continue des techniciens Communes et CPE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Vulgarisation des guides techniques d’entretien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Mobilisation et redynamisation des acteurs EAH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70912" y="773082"/>
            <a:ext cx="5286412" cy="42367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Dans le cadre de la Mission </a:t>
            </a:r>
            <a:r>
              <a:rPr lang="fr-FR" dirty="0">
                <a:solidFill>
                  <a:schemeClr val="bg1"/>
                </a:solidFill>
              </a:rPr>
              <a:t>de gestion des services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87950" y="4008484"/>
            <a:ext cx="6000792" cy="42862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Dans le cadre de la Mission de contrôle des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403</Words>
  <Application>Microsoft Office PowerPoint</Application>
  <PresentationFormat>Affichage à l'écran (4:3)</PresentationFormat>
  <Paragraphs>64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Synthèse des conclusions et recommandations de précédents ateliers concernant la gestion par les Communes</dc:title>
  <dc:creator>Fy</dc:creator>
  <cp:lastModifiedBy>Capi EHA</cp:lastModifiedBy>
  <cp:revision>21</cp:revision>
  <dcterms:created xsi:type="dcterms:W3CDTF">2015-11-07T09:28:06Z</dcterms:created>
  <dcterms:modified xsi:type="dcterms:W3CDTF">2015-11-19T14:57:13Z</dcterms:modified>
</cp:coreProperties>
</file>