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9" r:id="rId3"/>
    <p:sldId id="257" r:id="rId4"/>
    <p:sldId id="280" r:id="rId5"/>
    <p:sldId id="281" r:id="rId6"/>
    <p:sldId id="282" r:id="rId7"/>
    <p:sldId id="283" r:id="rId8"/>
    <p:sldId id="258" r:id="rId9"/>
    <p:sldId id="259" r:id="rId10"/>
    <p:sldId id="260" r:id="rId11"/>
    <p:sldId id="261" r:id="rId12"/>
    <p:sldId id="263" r:id="rId13"/>
    <p:sldId id="264" r:id="rId14"/>
    <p:sldId id="269" r:id="rId15"/>
    <p:sldId id="270" r:id="rId16"/>
    <p:sldId id="272" r:id="rId17"/>
    <p:sldId id="265" r:id="rId18"/>
    <p:sldId id="266" r:id="rId19"/>
    <p:sldId id="273" r:id="rId20"/>
    <p:sldId id="267" r:id="rId21"/>
    <p:sldId id="275" r:id="rId22"/>
    <p:sldId id="268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466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B7C343-700B-431D-9B40-F1533EF7F173}" type="doc">
      <dgm:prSet loTypeId="urn:microsoft.com/office/officeart/2005/8/layout/process2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12CA32A0-2773-4D57-89B6-61B70337F1F4}">
      <dgm:prSet phldrT="[Text]" custT="1"/>
      <dgm:spPr>
        <a:xfrm>
          <a:off x="1938065" y="870"/>
          <a:ext cx="1780389" cy="713270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n-GB" sz="11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Assess the area </a:t>
          </a:r>
        </a:p>
        <a:p>
          <a:pPr algn="ctr"/>
          <a:r>
            <a:rPr lang="en-GB" sz="1100" baseline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rPr>
            <a:t>→ Identification of best network coverage (chapter3)</a:t>
          </a:r>
        </a:p>
      </dgm:t>
    </dgm:pt>
    <dgm:pt modelId="{545A8C8A-500D-487D-8193-15D4A924DC1A}" type="parTrans" cxnId="{77EF7323-4F55-456D-BE1D-29C88A913C8C}">
      <dgm:prSet/>
      <dgm:spPr/>
      <dgm:t>
        <a:bodyPr/>
        <a:lstStyle/>
        <a:p>
          <a:pPr algn="ctr"/>
          <a:endParaRPr lang="en-GB"/>
        </a:p>
      </dgm:t>
    </dgm:pt>
    <dgm:pt modelId="{8661A26F-D90C-4A6C-825F-EE73F6BB243F}" type="sibTrans" cxnId="{77EF7323-4F55-456D-BE1D-29C88A913C8C}">
      <dgm:prSet/>
      <dgm:spPr>
        <a:xfrm rot="5400000">
          <a:off x="2694522" y="731973"/>
          <a:ext cx="267476" cy="320971"/>
        </a:xfr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492A72C-9B34-46CA-9D88-3248F599B613}">
      <dgm:prSet phldrT="[Text]" custT="1"/>
      <dgm:spPr>
        <a:xfrm>
          <a:off x="1938065" y="1070776"/>
          <a:ext cx="1780389" cy="713270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n-GB" sz="11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Sketch the design</a:t>
          </a:r>
        </a:p>
        <a:p>
          <a:pPr algn="ctr"/>
          <a:r>
            <a:rPr lang="en-GB" sz="110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rPr>
            <a:t>→ Chapter 4</a:t>
          </a:r>
        </a:p>
      </dgm:t>
    </dgm:pt>
    <dgm:pt modelId="{9DE7D215-A4F5-4FD9-AFD8-923D34183CC1}" type="parTrans" cxnId="{39E3D984-AF52-4341-8F23-362F3646C12A}">
      <dgm:prSet/>
      <dgm:spPr/>
      <dgm:t>
        <a:bodyPr/>
        <a:lstStyle/>
        <a:p>
          <a:pPr algn="ctr"/>
          <a:endParaRPr lang="en-GB"/>
        </a:p>
      </dgm:t>
    </dgm:pt>
    <dgm:pt modelId="{8C80F960-0083-4F1D-A143-435E893282CB}" type="sibTrans" cxnId="{39E3D984-AF52-4341-8F23-362F3646C12A}">
      <dgm:prSet/>
      <dgm:spPr>
        <a:xfrm rot="5400000">
          <a:off x="2694522" y="1801878"/>
          <a:ext cx="267476" cy="320971"/>
        </a:xfr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068047B-8407-4362-9DF9-C18931CB7B25}">
      <dgm:prSet phldrT="[Text]" custT="1"/>
      <dgm:spPr>
        <a:xfrm>
          <a:off x="1938065" y="2140682"/>
          <a:ext cx="1780389" cy="713270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n-GB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Choice of a type of network and repartition</a:t>
          </a:r>
        </a:p>
        <a:p>
          <a:pPr algn="ctr"/>
          <a:r>
            <a:rPr lang="en-GB" sz="11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rPr>
            <a:t>→ Chapter 5</a:t>
          </a:r>
          <a:endParaRPr lang="en-GB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6AEB05B-CE5E-4209-9C90-A42223169093}" type="parTrans" cxnId="{ADAA11FA-CC56-4065-BAC4-9BF371B1D6E4}">
      <dgm:prSet/>
      <dgm:spPr/>
      <dgm:t>
        <a:bodyPr/>
        <a:lstStyle/>
        <a:p>
          <a:pPr algn="ctr"/>
          <a:endParaRPr lang="en-GB"/>
        </a:p>
      </dgm:t>
    </dgm:pt>
    <dgm:pt modelId="{C8C8B01C-19EA-4E1F-A9B6-F9F6D030FE10}" type="sibTrans" cxnId="{ADAA11FA-CC56-4065-BAC4-9BF371B1D6E4}">
      <dgm:prSet/>
      <dgm:spPr>
        <a:xfrm rot="5400000">
          <a:off x="2694522" y="2871784"/>
          <a:ext cx="267476" cy="320971"/>
        </a:xfr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B10E558-AA6F-410C-BE38-A8D8200E03B1}">
      <dgm:prSet custT="1"/>
      <dgm:spPr>
        <a:xfrm>
          <a:off x="1938065" y="3210587"/>
          <a:ext cx="1780389" cy="713270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n-GB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Calculate the </a:t>
          </a:r>
          <a:r>
            <a:rPr lang="en-GB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theoretical </a:t>
          </a:r>
          <a:r>
            <a:rPr lang="en-GB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repartition of the flow</a:t>
          </a:r>
        </a:p>
        <a:p>
          <a:pPr algn="ctr"/>
          <a:r>
            <a:rPr lang="en-GB" sz="11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rPr>
            <a:t>→ Chapter 6</a:t>
          </a:r>
          <a:endParaRPr lang="en-GB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97CF95D-E8AE-4F99-83AD-58C30BE8759F}" type="parTrans" cxnId="{69AF66DE-DC01-44D2-A1B4-7EAE08833C77}">
      <dgm:prSet/>
      <dgm:spPr/>
      <dgm:t>
        <a:bodyPr/>
        <a:lstStyle/>
        <a:p>
          <a:pPr algn="ctr"/>
          <a:endParaRPr lang="en-GB"/>
        </a:p>
      </dgm:t>
    </dgm:pt>
    <dgm:pt modelId="{42C13C52-A24D-40B1-815E-90CC3B2D8AE2}" type="sibTrans" cxnId="{69AF66DE-DC01-44D2-A1B4-7EAE08833C77}">
      <dgm:prSet/>
      <dgm:spPr>
        <a:xfrm rot="5400000">
          <a:off x="2694522" y="3941689"/>
          <a:ext cx="267476" cy="320971"/>
        </a:xfr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E34482A-D7DC-43E6-9F08-4550F9EF9C42}">
      <dgm:prSet custT="1"/>
      <dgm:spPr>
        <a:xfrm>
          <a:off x="1938065" y="4280493"/>
          <a:ext cx="1780389" cy="713270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n-GB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Calculate  the real DB repartition </a:t>
          </a:r>
        </a:p>
        <a:p>
          <a:pPr algn="ctr"/>
          <a:r>
            <a:rPr lang="en-GB" sz="1100" i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rPr>
            <a:t>→ Distribution Box </a:t>
          </a:r>
          <a:r>
            <a:rPr lang="en-GB" sz="1100" i="1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rPr>
            <a:t>repartition</a:t>
          </a:r>
          <a:endParaRPr lang="en-GB" sz="1100" i="1" dirty="0">
            <a:solidFill>
              <a:srgbClr val="1F497D">
                <a:lumMod val="60000"/>
                <a:lumOff val="40000"/>
              </a:srgbClr>
            </a:solidFill>
            <a:latin typeface="Calibri"/>
            <a:ea typeface="+mn-ea"/>
            <a:cs typeface="+mn-cs"/>
          </a:endParaRPr>
        </a:p>
      </dgm:t>
    </dgm:pt>
    <dgm:pt modelId="{D022F1B2-218F-4F60-9885-1CFF9330ED87}" type="parTrans" cxnId="{8230DF7F-99AD-41BE-8EF7-51528B7A1E69}">
      <dgm:prSet/>
      <dgm:spPr/>
      <dgm:t>
        <a:bodyPr/>
        <a:lstStyle/>
        <a:p>
          <a:pPr algn="ctr"/>
          <a:endParaRPr lang="en-GB"/>
        </a:p>
      </dgm:t>
    </dgm:pt>
    <dgm:pt modelId="{F3E15EEF-E8DA-42AC-A46F-E244CF78B85F}" type="sibTrans" cxnId="{8230DF7F-99AD-41BE-8EF7-51528B7A1E69}">
      <dgm:prSet/>
      <dgm:spPr>
        <a:xfrm rot="1711178">
          <a:off x="3530354" y="5003214"/>
          <a:ext cx="533877" cy="320971"/>
        </a:xfr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02FB4BA-8F27-478C-ABC8-FE547B971CE5}">
      <dgm:prSet custT="1"/>
      <dgm:spPr>
        <a:xfrm>
          <a:off x="3876131" y="5333637"/>
          <a:ext cx="1780389" cy="713270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n-GB" sz="1100" b="1" i="1" dirty="0">
              <a:solidFill>
                <a:srgbClr val="FF0000"/>
              </a:solidFill>
              <a:latin typeface="Calibri"/>
              <a:ea typeface="+mn-ea"/>
              <a:cs typeface="+mn-cs"/>
            </a:rPr>
            <a:t>Calculate the reservoir volume</a:t>
          </a:r>
        </a:p>
        <a:p>
          <a:pPr algn="ctr"/>
          <a:r>
            <a:rPr lang="en-GB" sz="1100" i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rPr>
            <a:t>→ Reservoir size calculation</a:t>
          </a:r>
          <a:endParaRPr lang="en-GB" sz="11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B316165-655C-4A2B-9118-C23B6C7A2214}" type="parTrans" cxnId="{074AED23-5C1B-4420-B39A-0AB4A92ACB5A}">
      <dgm:prSet/>
      <dgm:spPr/>
      <dgm:t>
        <a:bodyPr/>
        <a:lstStyle/>
        <a:p>
          <a:pPr algn="ctr"/>
          <a:endParaRPr lang="en-GB"/>
        </a:p>
      </dgm:t>
    </dgm:pt>
    <dgm:pt modelId="{38372ABD-A69A-4427-B2FB-FD8714E2B561}" type="sibTrans" cxnId="{074AED23-5C1B-4420-B39A-0AB4A92ACB5A}">
      <dgm:prSet/>
      <dgm:spPr>
        <a:xfrm rot="8972371">
          <a:off x="3564875" y="6073555"/>
          <a:ext cx="553711" cy="320971"/>
        </a:xfr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0C83EBA-B4A5-4AE8-86FB-D485B3191E55}">
      <dgm:prSet custT="1"/>
      <dgm:spPr>
        <a:xfrm>
          <a:off x="2026942" y="6421175"/>
          <a:ext cx="1780389" cy="713270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n-GB" sz="1100" i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Caclulate the pipeline diameter</a:t>
          </a:r>
        </a:p>
        <a:p>
          <a:pPr algn="ctr"/>
          <a:r>
            <a:rPr lang="en-GB" sz="1100" i="1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rPr>
            <a:t>→ Pipeline design</a:t>
          </a:r>
          <a:endParaRPr lang="en-GB" sz="1100" i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7D50071-07FD-4909-B929-F36AAC99A312}" type="parTrans" cxnId="{BBFE2ED2-DF27-4F66-AF94-A0D963EA09F5}">
      <dgm:prSet/>
      <dgm:spPr/>
      <dgm:t>
        <a:bodyPr/>
        <a:lstStyle/>
        <a:p>
          <a:pPr algn="ctr"/>
          <a:endParaRPr lang="en-GB"/>
        </a:p>
      </dgm:t>
    </dgm:pt>
    <dgm:pt modelId="{A708DA80-86EB-4787-A34A-63315A8E3C70}" type="sibTrans" cxnId="{BBFE2ED2-DF27-4F66-AF94-A0D963EA09F5}">
      <dgm:prSet/>
      <dgm:spPr/>
      <dgm:t>
        <a:bodyPr/>
        <a:lstStyle/>
        <a:p>
          <a:pPr algn="ctr"/>
          <a:endParaRPr lang="en-GB"/>
        </a:p>
      </dgm:t>
    </dgm:pt>
    <dgm:pt modelId="{61240CA6-B172-42CF-B7E8-40B71792D6CE}" type="pres">
      <dgm:prSet presAssocID="{31B7C343-700B-431D-9B40-F1533EF7F173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EF20AC-2B61-4366-9331-8F986D5C1A95}" type="pres">
      <dgm:prSet presAssocID="{12CA32A0-2773-4D57-89B6-61B70337F1F4}" presName="node" presStyleLbl="node1" presStyleIdx="0" presStyleCnt="7" custScaleX="12600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DD72C1F8-DE5A-45BB-A8BB-AC9090D783C5}" type="pres">
      <dgm:prSet presAssocID="{8661A26F-D90C-4A6C-825F-EE73F6BB243F}" presName="sibTrans" presStyleLbl="sibTrans2D1" presStyleIdx="0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5D7A7FA6-47BB-4913-A4BA-3C7DE9D6488D}" type="pres">
      <dgm:prSet presAssocID="{8661A26F-D90C-4A6C-825F-EE73F6BB243F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408D3FFF-CE38-475B-9CBA-58D14C99FA62}" type="pres">
      <dgm:prSet presAssocID="{3492A72C-9B34-46CA-9D88-3248F599B613}" presName="node" presStyleLbl="node1" presStyleIdx="1" presStyleCnt="7" custScaleX="126007" custScaleY="9404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C9784CE7-5E21-4FE3-9121-A9D2BB40D6E4}" type="pres">
      <dgm:prSet presAssocID="{8C80F960-0083-4F1D-A143-435E893282CB}" presName="sibTrans" presStyleLbl="sibTrans2D1" presStyleIdx="1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4E267916-5F9B-451C-BB2C-E496373E8D3E}" type="pres">
      <dgm:prSet presAssocID="{8C80F960-0083-4F1D-A143-435E893282CB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C951B7A3-C457-4CA1-9D77-EAA7B762F692}" type="pres">
      <dgm:prSet presAssocID="{C068047B-8407-4362-9DF9-C18931CB7B25}" presName="node" presStyleLbl="node1" presStyleIdx="2" presStyleCnt="7" custScaleX="126007" custScaleY="8979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BD02FCDF-9614-4A5C-B6E3-BF1DB51F4DF6}" type="pres">
      <dgm:prSet presAssocID="{C8C8B01C-19EA-4E1F-A9B6-F9F6D030FE10}" presName="sibTrans" presStyleLbl="sibTrans2D1" presStyleIdx="2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858E2F3F-B0EA-466E-AC60-85E62BADF0C6}" type="pres">
      <dgm:prSet presAssocID="{C8C8B01C-19EA-4E1F-A9B6-F9F6D030FE10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17D0D886-08EA-4A05-9C98-AA5B266134A5}" type="pres">
      <dgm:prSet presAssocID="{8B10E558-AA6F-410C-BE38-A8D8200E03B1}" presName="node" presStyleLbl="node1" presStyleIdx="3" presStyleCnt="7" custScaleX="126007" custScaleY="9021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38EC1284-3213-4C5D-822E-5117B0F81E95}" type="pres">
      <dgm:prSet presAssocID="{42C13C52-A24D-40B1-815E-90CC3B2D8AE2}" presName="sibTrans" presStyleLbl="sibTrans2D1" presStyleIdx="3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D6D0D1E5-746F-40D7-B68F-C58A5504E77E}" type="pres">
      <dgm:prSet presAssocID="{42C13C52-A24D-40B1-815E-90CC3B2D8AE2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77F3B160-F809-4AAA-BA5F-510AB29118FC}" type="pres">
      <dgm:prSet presAssocID="{FE34482A-D7DC-43E6-9F08-4550F9EF9C42}" presName="node" presStyleLbl="node1" presStyleIdx="4" presStyleCnt="7" custScaleX="126007" custScaleY="9105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652F1400-45F7-4B0B-9935-81E74EF91B9F}" type="pres">
      <dgm:prSet presAssocID="{F3E15EEF-E8DA-42AC-A46F-E244CF78B85F}" presName="sibTrans" presStyleLbl="sibTrans2D1" presStyleIdx="4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0F3E9964-4833-4F90-9E7A-6148BE7232A7}" type="pres">
      <dgm:prSet presAssocID="{F3E15EEF-E8DA-42AC-A46F-E244CF78B85F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E3B45804-867D-48FD-8E3D-53D28E3DB7DF}" type="pres">
      <dgm:prSet presAssocID="{F02FB4BA-8F27-478C-ABC8-FE547B971CE5}" presName="node" presStyleLbl="node1" presStyleIdx="5" presStyleCnt="7" custScaleX="126007" custScaleY="92032" custLinFactX="9546" custLinFactNeighborX="100000" custLinFactNeighborY="-47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4288544F-3631-4082-876A-EC349DAF30A2}" type="pres">
      <dgm:prSet presAssocID="{38372ABD-A69A-4427-B2FB-FD8714E2B561}" presName="sibTrans" presStyleLbl="sibTrans2D1" presStyleIdx="5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4BDDFC1A-7563-4679-B8BC-635E29C2CACE}" type="pres">
      <dgm:prSet presAssocID="{38372ABD-A69A-4427-B2FB-FD8714E2B561}" presName="connectorText" presStyleLbl="sibTrans2D1" presStyleIdx="5" presStyleCnt="6"/>
      <dgm:spPr/>
      <dgm:t>
        <a:bodyPr/>
        <a:lstStyle/>
        <a:p>
          <a:endParaRPr lang="en-GB"/>
        </a:p>
      </dgm:t>
    </dgm:pt>
    <dgm:pt modelId="{35DC6FC0-852C-4702-9BC1-E1E0B2795CF0}" type="pres">
      <dgm:prSet presAssocID="{10C83EBA-B4A5-4AE8-86FB-D485B3191E55}" presName="node" presStyleLbl="node1" presStyleIdx="6" presStyleCnt="7" custScaleX="126007" custScaleY="91923" custLinFactNeighborX="822" custLinFactNeighborY="111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</dgm:ptLst>
  <dgm:cxnLst>
    <dgm:cxn modelId="{0CF364AC-9874-47B7-A4E0-16446A54E063}" type="presOf" srcId="{8661A26F-D90C-4A6C-825F-EE73F6BB243F}" destId="{DD72C1F8-DE5A-45BB-A8BB-AC9090D783C5}" srcOrd="0" destOrd="0" presId="urn:microsoft.com/office/officeart/2005/8/layout/process2"/>
    <dgm:cxn modelId="{69AF66DE-DC01-44D2-A1B4-7EAE08833C77}" srcId="{31B7C343-700B-431D-9B40-F1533EF7F173}" destId="{8B10E558-AA6F-410C-BE38-A8D8200E03B1}" srcOrd="3" destOrd="0" parTransId="{997CF95D-E8AE-4F99-83AD-58C30BE8759F}" sibTransId="{42C13C52-A24D-40B1-815E-90CC3B2D8AE2}"/>
    <dgm:cxn modelId="{8230DF7F-99AD-41BE-8EF7-51528B7A1E69}" srcId="{31B7C343-700B-431D-9B40-F1533EF7F173}" destId="{FE34482A-D7DC-43E6-9F08-4550F9EF9C42}" srcOrd="4" destOrd="0" parTransId="{D022F1B2-218F-4F60-9885-1CFF9330ED87}" sibTransId="{F3E15EEF-E8DA-42AC-A46F-E244CF78B85F}"/>
    <dgm:cxn modelId="{03538999-8DFF-471F-813A-E05148277AA2}" type="presOf" srcId="{12CA32A0-2773-4D57-89B6-61B70337F1F4}" destId="{AAEF20AC-2B61-4366-9331-8F986D5C1A95}" srcOrd="0" destOrd="0" presId="urn:microsoft.com/office/officeart/2005/8/layout/process2"/>
    <dgm:cxn modelId="{AA4281A3-F10F-4395-A48E-AC4897403294}" type="presOf" srcId="{F3E15EEF-E8DA-42AC-A46F-E244CF78B85F}" destId="{0F3E9964-4833-4F90-9E7A-6148BE7232A7}" srcOrd="1" destOrd="0" presId="urn:microsoft.com/office/officeart/2005/8/layout/process2"/>
    <dgm:cxn modelId="{F9443EA3-5458-46BD-B019-39F7F5A8228D}" type="presOf" srcId="{8661A26F-D90C-4A6C-825F-EE73F6BB243F}" destId="{5D7A7FA6-47BB-4913-A4BA-3C7DE9D6488D}" srcOrd="1" destOrd="0" presId="urn:microsoft.com/office/officeart/2005/8/layout/process2"/>
    <dgm:cxn modelId="{7B67503D-09FB-48DC-ACDD-C2602ADC2C46}" type="presOf" srcId="{38372ABD-A69A-4427-B2FB-FD8714E2B561}" destId="{4288544F-3631-4082-876A-EC349DAF30A2}" srcOrd="0" destOrd="0" presId="urn:microsoft.com/office/officeart/2005/8/layout/process2"/>
    <dgm:cxn modelId="{F95D8324-D26F-47B6-923C-7E80B4B4E393}" type="presOf" srcId="{38372ABD-A69A-4427-B2FB-FD8714E2B561}" destId="{4BDDFC1A-7563-4679-B8BC-635E29C2CACE}" srcOrd="1" destOrd="0" presId="urn:microsoft.com/office/officeart/2005/8/layout/process2"/>
    <dgm:cxn modelId="{83EDC777-F088-4615-9B20-9305B78510E6}" type="presOf" srcId="{C8C8B01C-19EA-4E1F-A9B6-F9F6D030FE10}" destId="{BD02FCDF-9614-4A5C-B6E3-BF1DB51F4DF6}" srcOrd="0" destOrd="0" presId="urn:microsoft.com/office/officeart/2005/8/layout/process2"/>
    <dgm:cxn modelId="{EC95639C-8548-4652-9E4A-60E9F657BF29}" type="presOf" srcId="{8B10E558-AA6F-410C-BE38-A8D8200E03B1}" destId="{17D0D886-08EA-4A05-9C98-AA5B266134A5}" srcOrd="0" destOrd="0" presId="urn:microsoft.com/office/officeart/2005/8/layout/process2"/>
    <dgm:cxn modelId="{BBFE2ED2-DF27-4F66-AF94-A0D963EA09F5}" srcId="{31B7C343-700B-431D-9B40-F1533EF7F173}" destId="{10C83EBA-B4A5-4AE8-86FB-D485B3191E55}" srcOrd="6" destOrd="0" parTransId="{87D50071-07FD-4909-B929-F36AAC99A312}" sibTransId="{A708DA80-86EB-4787-A34A-63315A8E3C70}"/>
    <dgm:cxn modelId="{95C87BBD-9806-49F6-952D-989367E0395C}" type="presOf" srcId="{42C13C52-A24D-40B1-815E-90CC3B2D8AE2}" destId="{D6D0D1E5-746F-40D7-B68F-C58A5504E77E}" srcOrd="1" destOrd="0" presId="urn:microsoft.com/office/officeart/2005/8/layout/process2"/>
    <dgm:cxn modelId="{ADAA11FA-CC56-4065-BAC4-9BF371B1D6E4}" srcId="{31B7C343-700B-431D-9B40-F1533EF7F173}" destId="{C068047B-8407-4362-9DF9-C18931CB7B25}" srcOrd="2" destOrd="0" parTransId="{16AEB05B-CE5E-4209-9C90-A42223169093}" sibTransId="{C8C8B01C-19EA-4E1F-A9B6-F9F6D030FE10}"/>
    <dgm:cxn modelId="{20FAF62F-8A14-4730-AF4E-FB03127B5A1F}" type="presOf" srcId="{F02FB4BA-8F27-478C-ABC8-FE547B971CE5}" destId="{E3B45804-867D-48FD-8E3D-53D28E3DB7DF}" srcOrd="0" destOrd="0" presId="urn:microsoft.com/office/officeart/2005/8/layout/process2"/>
    <dgm:cxn modelId="{6B88C1A8-16B6-479B-A38E-869675AB16B6}" type="presOf" srcId="{42C13C52-A24D-40B1-815E-90CC3B2D8AE2}" destId="{38EC1284-3213-4C5D-822E-5117B0F81E95}" srcOrd="0" destOrd="0" presId="urn:microsoft.com/office/officeart/2005/8/layout/process2"/>
    <dgm:cxn modelId="{39E3D984-AF52-4341-8F23-362F3646C12A}" srcId="{31B7C343-700B-431D-9B40-F1533EF7F173}" destId="{3492A72C-9B34-46CA-9D88-3248F599B613}" srcOrd="1" destOrd="0" parTransId="{9DE7D215-A4F5-4FD9-AFD8-923D34183CC1}" sibTransId="{8C80F960-0083-4F1D-A143-435E893282CB}"/>
    <dgm:cxn modelId="{77EF7323-4F55-456D-BE1D-29C88A913C8C}" srcId="{31B7C343-700B-431D-9B40-F1533EF7F173}" destId="{12CA32A0-2773-4D57-89B6-61B70337F1F4}" srcOrd="0" destOrd="0" parTransId="{545A8C8A-500D-487D-8193-15D4A924DC1A}" sibTransId="{8661A26F-D90C-4A6C-825F-EE73F6BB243F}"/>
    <dgm:cxn modelId="{08420743-E7FC-4C21-9C8A-312B5EC588F5}" type="presOf" srcId="{FE34482A-D7DC-43E6-9F08-4550F9EF9C42}" destId="{77F3B160-F809-4AAA-BA5F-510AB29118FC}" srcOrd="0" destOrd="0" presId="urn:microsoft.com/office/officeart/2005/8/layout/process2"/>
    <dgm:cxn modelId="{A04B0D84-F5D4-452C-AD56-C2AC0F1A7177}" type="presOf" srcId="{31B7C343-700B-431D-9B40-F1533EF7F173}" destId="{61240CA6-B172-42CF-B7E8-40B71792D6CE}" srcOrd="0" destOrd="0" presId="urn:microsoft.com/office/officeart/2005/8/layout/process2"/>
    <dgm:cxn modelId="{2F41056F-A203-4F2F-A0B5-2442D054826A}" type="presOf" srcId="{3492A72C-9B34-46CA-9D88-3248F599B613}" destId="{408D3FFF-CE38-475B-9CBA-58D14C99FA62}" srcOrd="0" destOrd="0" presId="urn:microsoft.com/office/officeart/2005/8/layout/process2"/>
    <dgm:cxn modelId="{37890855-8BE5-4B8F-AC5D-CA7D0D9B7AE2}" type="presOf" srcId="{8C80F960-0083-4F1D-A143-435E893282CB}" destId="{C9784CE7-5E21-4FE3-9121-A9D2BB40D6E4}" srcOrd="0" destOrd="0" presId="urn:microsoft.com/office/officeart/2005/8/layout/process2"/>
    <dgm:cxn modelId="{97C248BB-C068-4373-9DD8-D0B0A9618D0B}" type="presOf" srcId="{F3E15EEF-E8DA-42AC-A46F-E244CF78B85F}" destId="{652F1400-45F7-4B0B-9935-81E74EF91B9F}" srcOrd="0" destOrd="0" presId="urn:microsoft.com/office/officeart/2005/8/layout/process2"/>
    <dgm:cxn modelId="{5BF04C5B-8BA1-447F-95BA-912A0E8646BA}" type="presOf" srcId="{8C80F960-0083-4F1D-A143-435E893282CB}" destId="{4E267916-5F9B-451C-BB2C-E496373E8D3E}" srcOrd="1" destOrd="0" presId="urn:microsoft.com/office/officeart/2005/8/layout/process2"/>
    <dgm:cxn modelId="{F1CC309F-28FB-4642-9526-EA7CFBE2C0C5}" type="presOf" srcId="{C8C8B01C-19EA-4E1F-A9B6-F9F6D030FE10}" destId="{858E2F3F-B0EA-466E-AC60-85E62BADF0C6}" srcOrd="1" destOrd="0" presId="urn:microsoft.com/office/officeart/2005/8/layout/process2"/>
    <dgm:cxn modelId="{074AED23-5C1B-4420-B39A-0AB4A92ACB5A}" srcId="{31B7C343-700B-431D-9B40-F1533EF7F173}" destId="{F02FB4BA-8F27-478C-ABC8-FE547B971CE5}" srcOrd="5" destOrd="0" parTransId="{2B316165-655C-4A2B-9118-C23B6C7A2214}" sibTransId="{38372ABD-A69A-4427-B2FB-FD8714E2B561}"/>
    <dgm:cxn modelId="{59DB8AED-E6EA-447D-AA0F-BDB4681DB4A0}" type="presOf" srcId="{10C83EBA-B4A5-4AE8-86FB-D485B3191E55}" destId="{35DC6FC0-852C-4702-9BC1-E1E0B2795CF0}" srcOrd="0" destOrd="0" presId="urn:microsoft.com/office/officeart/2005/8/layout/process2"/>
    <dgm:cxn modelId="{70AC4C0D-64A2-445D-B579-365E0FE7CB91}" type="presOf" srcId="{C068047B-8407-4362-9DF9-C18931CB7B25}" destId="{C951B7A3-C457-4CA1-9D77-EAA7B762F692}" srcOrd="0" destOrd="0" presId="urn:microsoft.com/office/officeart/2005/8/layout/process2"/>
    <dgm:cxn modelId="{385ED5BC-C455-403D-8448-CE07ECA42EA3}" type="presParOf" srcId="{61240CA6-B172-42CF-B7E8-40B71792D6CE}" destId="{AAEF20AC-2B61-4366-9331-8F986D5C1A95}" srcOrd="0" destOrd="0" presId="urn:microsoft.com/office/officeart/2005/8/layout/process2"/>
    <dgm:cxn modelId="{D3B2BA68-CAC0-4F40-AC50-0369806BDAF4}" type="presParOf" srcId="{61240CA6-B172-42CF-B7E8-40B71792D6CE}" destId="{DD72C1F8-DE5A-45BB-A8BB-AC9090D783C5}" srcOrd="1" destOrd="0" presId="urn:microsoft.com/office/officeart/2005/8/layout/process2"/>
    <dgm:cxn modelId="{B179EC4E-9881-4B55-92E7-EA2FE2C1D829}" type="presParOf" srcId="{DD72C1F8-DE5A-45BB-A8BB-AC9090D783C5}" destId="{5D7A7FA6-47BB-4913-A4BA-3C7DE9D6488D}" srcOrd="0" destOrd="0" presId="urn:microsoft.com/office/officeart/2005/8/layout/process2"/>
    <dgm:cxn modelId="{A3CC0A9F-2C79-49D1-8BFF-922B44E4238A}" type="presParOf" srcId="{61240CA6-B172-42CF-B7E8-40B71792D6CE}" destId="{408D3FFF-CE38-475B-9CBA-58D14C99FA62}" srcOrd="2" destOrd="0" presId="urn:microsoft.com/office/officeart/2005/8/layout/process2"/>
    <dgm:cxn modelId="{D7D39122-58DA-4AB9-BD6E-445720F2473F}" type="presParOf" srcId="{61240CA6-B172-42CF-B7E8-40B71792D6CE}" destId="{C9784CE7-5E21-4FE3-9121-A9D2BB40D6E4}" srcOrd="3" destOrd="0" presId="urn:microsoft.com/office/officeart/2005/8/layout/process2"/>
    <dgm:cxn modelId="{3D174E11-65D9-4E24-B370-681FAACD1DD3}" type="presParOf" srcId="{C9784CE7-5E21-4FE3-9121-A9D2BB40D6E4}" destId="{4E267916-5F9B-451C-BB2C-E496373E8D3E}" srcOrd="0" destOrd="0" presId="urn:microsoft.com/office/officeart/2005/8/layout/process2"/>
    <dgm:cxn modelId="{B3B6A8C9-CE88-4FE0-8796-E26692C516D6}" type="presParOf" srcId="{61240CA6-B172-42CF-B7E8-40B71792D6CE}" destId="{C951B7A3-C457-4CA1-9D77-EAA7B762F692}" srcOrd="4" destOrd="0" presId="urn:microsoft.com/office/officeart/2005/8/layout/process2"/>
    <dgm:cxn modelId="{1057E8C9-C313-4B01-99E2-28E13E0E5660}" type="presParOf" srcId="{61240CA6-B172-42CF-B7E8-40B71792D6CE}" destId="{BD02FCDF-9614-4A5C-B6E3-BF1DB51F4DF6}" srcOrd="5" destOrd="0" presId="urn:microsoft.com/office/officeart/2005/8/layout/process2"/>
    <dgm:cxn modelId="{32D9F3BD-B4DE-4B8B-8BE1-9484943E2D76}" type="presParOf" srcId="{BD02FCDF-9614-4A5C-B6E3-BF1DB51F4DF6}" destId="{858E2F3F-B0EA-466E-AC60-85E62BADF0C6}" srcOrd="0" destOrd="0" presId="urn:microsoft.com/office/officeart/2005/8/layout/process2"/>
    <dgm:cxn modelId="{BEE72653-DFFD-421C-85C6-A933418E1A18}" type="presParOf" srcId="{61240CA6-B172-42CF-B7E8-40B71792D6CE}" destId="{17D0D886-08EA-4A05-9C98-AA5B266134A5}" srcOrd="6" destOrd="0" presId="urn:microsoft.com/office/officeart/2005/8/layout/process2"/>
    <dgm:cxn modelId="{53D345DA-6D63-48C8-8B27-B27FCFBDB31D}" type="presParOf" srcId="{61240CA6-B172-42CF-B7E8-40B71792D6CE}" destId="{38EC1284-3213-4C5D-822E-5117B0F81E95}" srcOrd="7" destOrd="0" presId="urn:microsoft.com/office/officeart/2005/8/layout/process2"/>
    <dgm:cxn modelId="{3D3FBDC5-CA8A-4E72-8778-EB8ACA8318A0}" type="presParOf" srcId="{38EC1284-3213-4C5D-822E-5117B0F81E95}" destId="{D6D0D1E5-746F-40D7-B68F-C58A5504E77E}" srcOrd="0" destOrd="0" presId="urn:microsoft.com/office/officeart/2005/8/layout/process2"/>
    <dgm:cxn modelId="{DAA8FCA6-CDBD-44C0-9080-D5C7F4E1BA98}" type="presParOf" srcId="{61240CA6-B172-42CF-B7E8-40B71792D6CE}" destId="{77F3B160-F809-4AAA-BA5F-510AB29118FC}" srcOrd="8" destOrd="0" presId="urn:microsoft.com/office/officeart/2005/8/layout/process2"/>
    <dgm:cxn modelId="{330C9A15-C9D6-4BE2-A29A-14D5E28E5B6A}" type="presParOf" srcId="{61240CA6-B172-42CF-B7E8-40B71792D6CE}" destId="{652F1400-45F7-4B0B-9935-81E74EF91B9F}" srcOrd="9" destOrd="0" presId="urn:microsoft.com/office/officeart/2005/8/layout/process2"/>
    <dgm:cxn modelId="{86200A98-B509-4923-8C20-A1BF1BB0A133}" type="presParOf" srcId="{652F1400-45F7-4B0B-9935-81E74EF91B9F}" destId="{0F3E9964-4833-4F90-9E7A-6148BE7232A7}" srcOrd="0" destOrd="0" presId="urn:microsoft.com/office/officeart/2005/8/layout/process2"/>
    <dgm:cxn modelId="{39BB8948-CD2E-4C9E-9571-BC4CEFA0ED4B}" type="presParOf" srcId="{61240CA6-B172-42CF-B7E8-40B71792D6CE}" destId="{E3B45804-867D-48FD-8E3D-53D28E3DB7DF}" srcOrd="10" destOrd="0" presId="urn:microsoft.com/office/officeart/2005/8/layout/process2"/>
    <dgm:cxn modelId="{E2066CC5-7709-46A1-B6E7-556768DE9B75}" type="presParOf" srcId="{61240CA6-B172-42CF-B7E8-40B71792D6CE}" destId="{4288544F-3631-4082-876A-EC349DAF30A2}" srcOrd="11" destOrd="0" presId="urn:microsoft.com/office/officeart/2005/8/layout/process2"/>
    <dgm:cxn modelId="{1485910E-C851-4965-92EF-9F64ACBCE37A}" type="presParOf" srcId="{4288544F-3631-4082-876A-EC349DAF30A2}" destId="{4BDDFC1A-7563-4679-B8BC-635E29C2CACE}" srcOrd="0" destOrd="0" presId="urn:microsoft.com/office/officeart/2005/8/layout/process2"/>
    <dgm:cxn modelId="{C5048241-AC04-4344-B356-60E765EB7DB2}" type="presParOf" srcId="{61240CA6-B172-42CF-B7E8-40B71792D6CE}" destId="{35DC6FC0-852C-4702-9BC1-E1E0B2795CF0}" srcOrd="12" destOrd="0" presId="urn:microsoft.com/office/officeart/2005/8/layout/process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F20AC-2B61-4366-9331-8F986D5C1A95}">
      <dsp:nvSpPr>
        <dsp:cNvPr id="0" name=""/>
        <dsp:cNvSpPr/>
      </dsp:nvSpPr>
      <dsp:spPr>
        <a:xfrm>
          <a:off x="2351426" y="685"/>
          <a:ext cx="2307548" cy="722467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Assess the area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baseline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rPr>
            <a:t>→ Identification of best network coverage (chapter3)</a:t>
          </a:r>
        </a:p>
      </dsp:txBody>
      <dsp:txXfrm>
        <a:off x="2372586" y="21845"/>
        <a:ext cx="2265228" cy="680147"/>
      </dsp:txXfrm>
    </dsp:sp>
    <dsp:sp modelId="{DD72C1F8-DE5A-45BB-A8BB-AC9090D783C5}">
      <dsp:nvSpPr>
        <dsp:cNvPr id="0" name=""/>
        <dsp:cNvSpPr/>
      </dsp:nvSpPr>
      <dsp:spPr>
        <a:xfrm rot="5400000">
          <a:off x="3369737" y="741214"/>
          <a:ext cx="270925" cy="3251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3407667" y="768307"/>
        <a:ext cx="195066" cy="189648"/>
      </dsp:txXfrm>
    </dsp:sp>
    <dsp:sp modelId="{408D3FFF-CE38-475B-9CBA-58D14C99FA62}">
      <dsp:nvSpPr>
        <dsp:cNvPr id="0" name=""/>
        <dsp:cNvSpPr/>
      </dsp:nvSpPr>
      <dsp:spPr>
        <a:xfrm>
          <a:off x="2351426" y="1084386"/>
          <a:ext cx="2307548" cy="679422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Sketch the design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rPr>
            <a:t>→ Chapter 4</a:t>
          </a:r>
        </a:p>
      </dsp:txBody>
      <dsp:txXfrm>
        <a:off x="2371326" y="1104286"/>
        <a:ext cx="2267748" cy="639622"/>
      </dsp:txXfrm>
    </dsp:sp>
    <dsp:sp modelId="{C9784CE7-5E21-4FE3-9121-A9D2BB40D6E4}">
      <dsp:nvSpPr>
        <dsp:cNvPr id="0" name=""/>
        <dsp:cNvSpPr/>
      </dsp:nvSpPr>
      <dsp:spPr>
        <a:xfrm rot="5400000">
          <a:off x="3369737" y="1781871"/>
          <a:ext cx="270925" cy="3251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3407667" y="1808964"/>
        <a:ext cx="195066" cy="189648"/>
      </dsp:txXfrm>
    </dsp:sp>
    <dsp:sp modelId="{C951B7A3-C457-4CA1-9D77-EAA7B762F692}">
      <dsp:nvSpPr>
        <dsp:cNvPr id="0" name=""/>
        <dsp:cNvSpPr/>
      </dsp:nvSpPr>
      <dsp:spPr>
        <a:xfrm>
          <a:off x="2351426" y="2125043"/>
          <a:ext cx="2307548" cy="648717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Choice of a type of network and repartition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rPr>
            <a:t>→ Chapter 5</a:t>
          </a:r>
          <a:endParaRPr lang="en-GB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370426" y="2144043"/>
        <a:ext cx="2269548" cy="610717"/>
      </dsp:txXfrm>
    </dsp:sp>
    <dsp:sp modelId="{BD02FCDF-9614-4A5C-B6E3-BF1DB51F4DF6}">
      <dsp:nvSpPr>
        <dsp:cNvPr id="0" name=""/>
        <dsp:cNvSpPr/>
      </dsp:nvSpPr>
      <dsp:spPr>
        <a:xfrm rot="5400000">
          <a:off x="3369737" y="2791822"/>
          <a:ext cx="270925" cy="3251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3407667" y="2818915"/>
        <a:ext cx="195066" cy="189648"/>
      </dsp:txXfrm>
    </dsp:sp>
    <dsp:sp modelId="{17D0D886-08EA-4A05-9C98-AA5B266134A5}">
      <dsp:nvSpPr>
        <dsp:cNvPr id="0" name=""/>
        <dsp:cNvSpPr/>
      </dsp:nvSpPr>
      <dsp:spPr>
        <a:xfrm>
          <a:off x="2351426" y="3134994"/>
          <a:ext cx="2307548" cy="651737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Calculate the </a:t>
          </a:r>
          <a:r>
            <a:rPr lang="en-GB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theoretical </a:t>
          </a:r>
          <a:r>
            <a:rPr lang="en-GB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repartition of the flow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rPr>
            <a:t>→ Chapter 6</a:t>
          </a:r>
          <a:endParaRPr lang="en-GB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370515" y="3154083"/>
        <a:ext cx="2269370" cy="613559"/>
      </dsp:txXfrm>
    </dsp:sp>
    <dsp:sp modelId="{38EC1284-3213-4C5D-822E-5117B0F81E95}">
      <dsp:nvSpPr>
        <dsp:cNvPr id="0" name=""/>
        <dsp:cNvSpPr/>
      </dsp:nvSpPr>
      <dsp:spPr>
        <a:xfrm rot="5400000">
          <a:off x="3369737" y="3804794"/>
          <a:ext cx="270925" cy="3251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3407667" y="3831887"/>
        <a:ext cx="195066" cy="189648"/>
      </dsp:txXfrm>
    </dsp:sp>
    <dsp:sp modelId="{77F3B160-F809-4AAA-BA5F-510AB29118FC}">
      <dsp:nvSpPr>
        <dsp:cNvPr id="0" name=""/>
        <dsp:cNvSpPr/>
      </dsp:nvSpPr>
      <dsp:spPr>
        <a:xfrm>
          <a:off x="2351426" y="4147966"/>
          <a:ext cx="2307548" cy="657864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Calculate  the real DB repartition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i="1" kern="12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rPr>
            <a:t>→ Distribution Box </a:t>
          </a:r>
          <a:r>
            <a:rPr lang="en-GB" sz="1100" i="1" kern="120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rPr>
            <a:t>repartition</a:t>
          </a:r>
          <a:endParaRPr lang="en-GB" sz="1100" i="1" kern="1200" dirty="0">
            <a:solidFill>
              <a:srgbClr val="1F497D">
                <a:lumMod val="60000"/>
                <a:lumOff val="40000"/>
              </a:srgbClr>
            </a:solidFill>
            <a:latin typeface="Calibri"/>
            <a:ea typeface="+mn-ea"/>
            <a:cs typeface="+mn-cs"/>
          </a:endParaRPr>
        </a:p>
      </dsp:txBody>
      <dsp:txXfrm>
        <a:off x="2370694" y="4167234"/>
        <a:ext cx="2269012" cy="619328"/>
      </dsp:txXfrm>
    </dsp:sp>
    <dsp:sp modelId="{652F1400-45F7-4B0B-9935-81E74EF91B9F}">
      <dsp:nvSpPr>
        <dsp:cNvPr id="0" name=""/>
        <dsp:cNvSpPr/>
      </dsp:nvSpPr>
      <dsp:spPr>
        <a:xfrm rot="1597450">
          <a:off x="4216668" y="4815403"/>
          <a:ext cx="576145" cy="3251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221839" y="4858571"/>
        <a:ext cx="478612" cy="195066"/>
      </dsp:txXfrm>
    </dsp:sp>
    <dsp:sp modelId="{E3B45804-867D-48FD-8E3D-53D28E3DB7DF}">
      <dsp:nvSpPr>
        <dsp:cNvPr id="0" name=""/>
        <dsp:cNvSpPr/>
      </dsp:nvSpPr>
      <dsp:spPr>
        <a:xfrm>
          <a:off x="4357526" y="5150086"/>
          <a:ext cx="2307548" cy="664901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1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Calculate the reservoir volume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i="1" kern="12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rPr>
            <a:t>→ Reservoir size calculation</a:t>
          </a:r>
          <a:endParaRPr lang="en-GB" sz="11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377000" y="5169560"/>
        <a:ext cx="2268600" cy="625953"/>
      </dsp:txXfrm>
    </dsp:sp>
    <dsp:sp modelId="{4288544F-3631-4082-876A-EC349DAF30A2}">
      <dsp:nvSpPr>
        <dsp:cNvPr id="0" name=""/>
        <dsp:cNvSpPr/>
      </dsp:nvSpPr>
      <dsp:spPr>
        <a:xfrm rot="9140597">
          <a:off x="4209294" y="5841881"/>
          <a:ext cx="612213" cy="3251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4301255" y="5884267"/>
        <a:ext cx="514680" cy="195066"/>
      </dsp:txXfrm>
    </dsp:sp>
    <dsp:sp modelId="{35DC6FC0-852C-4702-9BC1-E1E0B2795CF0}">
      <dsp:nvSpPr>
        <dsp:cNvPr id="0" name=""/>
        <dsp:cNvSpPr/>
      </dsp:nvSpPr>
      <dsp:spPr>
        <a:xfrm>
          <a:off x="2366479" y="6193885"/>
          <a:ext cx="2307548" cy="6641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i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Caclulate the pipeline diameter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i="1" kern="120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rPr>
            <a:t>→ Pipeline design</a:t>
          </a:r>
          <a:endParaRPr lang="en-GB" sz="1100" i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385930" y="6213336"/>
        <a:ext cx="2268646" cy="625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3449-71E4-4F2A-8DC4-00FA23DF195F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C47-E7C7-45F7-A833-0A31C0D8F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72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3449-71E4-4F2A-8DC4-00FA23DF195F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C47-E7C7-45F7-A833-0A31C0D8F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97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3449-71E4-4F2A-8DC4-00FA23DF195F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C47-E7C7-45F7-A833-0A31C0D8F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4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3449-71E4-4F2A-8DC4-00FA23DF195F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C47-E7C7-45F7-A833-0A31C0D8F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72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3449-71E4-4F2A-8DC4-00FA23DF195F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C47-E7C7-45F7-A833-0A31C0D8F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16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3449-71E4-4F2A-8DC4-00FA23DF195F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C47-E7C7-45F7-A833-0A31C0D8F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99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3449-71E4-4F2A-8DC4-00FA23DF195F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C47-E7C7-45F7-A833-0A31C0D8F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45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3449-71E4-4F2A-8DC4-00FA23DF195F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C47-E7C7-45F7-A833-0A31C0D8F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87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3449-71E4-4F2A-8DC4-00FA23DF195F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C47-E7C7-45F7-A833-0A31C0D8F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51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3449-71E4-4F2A-8DC4-00FA23DF195F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C47-E7C7-45F7-A833-0A31C0D8F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39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3449-71E4-4F2A-8DC4-00FA23DF195F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C47-E7C7-45F7-A833-0A31C0D8F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3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D3449-71E4-4F2A-8DC4-00FA23DF195F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01C47-E7C7-45F7-A833-0A31C0D8F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8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Reservoirs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Workshop for Water Sector Team</a:t>
            </a:r>
          </a:p>
          <a:p>
            <a:r>
              <a:rPr lang="en-GB" dirty="0" smtClean="0"/>
              <a:t>08/10/2018 to 12/10/2018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Daytime production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65104"/>
              </a:xfrm>
            </p:spPr>
            <p:txBody>
              <a:bodyPr/>
              <a:lstStyle/>
              <a:p>
                <a:r>
                  <a:rPr lang="en-GB" dirty="0" smtClean="0">
                    <a:sym typeface="Wingdings" pitchFamily="2" charset="2"/>
                  </a:rPr>
                  <a:t>Theoretical flow (in dry season) that will supply the reservoir during the 10 h of the day:</a:t>
                </a:r>
              </a:p>
              <a:p>
                <a:r>
                  <a:rPr lang="en-GB" dirty="0" smtClean="0">
                    <a:sym typeface="Wingdings" pitchFamily="2" charset="2"/>
                  </a:rPr>
                  <a:t>The inlet yield is the flow that is coming out of the DB to supply the community (see DB design)</a:t>
                </a:r>
              </a:p>
              <a:p>
                <a:pPr marL="0" indent="0">
                  <a:buNone/>
                </a:pPr>
                <a:endParaRPr lang="en-GB" sz="800" b="1" i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b="1" i="0" smtClean="0"/>
                      <m:t>Daytime</m:t>
                    </m:r>
                    <m:r>
                      <m:rPr>
                        <m:nor/>
                      </m:rPr>
                      <a:rPr lang="en-GB" sz="2000" b="1" i="0" smtClean="0"/>
                      <m:t> </m:t>
                    </m:r>
                    <m:r>
                      <m:rPr>
                        <m:nor/>
                      </m:rPr>
                      <a:rPr lang="en-GB" sz="2000" b="1" i="0" smtClean="0"/>
                      <m:t>production</m:t>
                    </m:r>
                    <m:r>
                      <m:rPr>
                        <m:nor/>
                      </m:rPr>
                      <a:rPr lang="en-US" sz="2000" b="1"/>
                      <m:t> (</m:t>
                    </m:r>
                    <m:r>
                      <m:rPr>
                        <m:nor/>
                      </m:rPr>
                      <a:rPr lang="en-US" sz="2000" b="1"/>
                      <m:t>l</m:t>
                    </m:r>
                    <m:r>
                      <m:rPr>
                        <m:nor/>
                      </m:rPr>
                      <a:rPr lang="en-US" sz="2000" b="1"/>
                      <m:t>/</m:t>
                    </m:r>
                    <m:r>
                      <m:rPr>
                        <m:nor/>
                      </m:rPr>
                      <a:rPr lang="en-US" sz="2000" b="1"/>
                      <m:t>day</m:t>
                    </m:r>
                    <m:r>
                      <m:rPr>
                        <m:nor/>
                      </m:rPr>
                      <a:rPr lang="en-GB" sz="2000" b="1" i="0" smtClean="0"/>
                      <m:t>time</m:t>
                    </m:r>
                    <m:r>
                      <m:rPr>
                        <m:nor/>
                      </m:rPr>
                      <a:rPr lang="en-US" sz="2000" b="1"/>
                      <m:t>)</m:t>
                    </m:r>
                    <m:r>
                      <m:rPr>
                        <m:nor/>
                      </m:rPr>
                      <a:rPr lang="en-US" sz="2000" b="1" smtClean="0"/>
                      <m:t> </m:t>
                    </m:r>
                    <m:r>
                      <m:rPr>
                        <m:nor/>
                      </m:rPr>
                      <a:rPr lang="en-US" sz="2000"/>
                      <m:t>=</m:t>
                    </m:r>
                    <m:r>
                      <m:rPr>
                        <m:nor/>
                      </m:rPr>
                      <a:rPr lang="en-GB" sz="2000" b="0" i="0" smtClean="0"/>
                      <m:t> </m:t>
                    </m:r>
                    <m:r>
                      <m:rPr>
                        <m:nor/>
                      </m:rPr>
                      <a:rPr lang="en-GB" sz="2000" b="0" i="0" smtClean="0"/>
                      <m:t>Inlet</m:t>
                    </m:r>
                    <m:r>
                      <m:rPr>
                        <m:nor/>
                      </m:rPr>
                      <a:rPr lang="en-GB" sz="2000" b="0" i="0" smtClean="0"/>
                      <m:t> </m:t>
                    </m:r>
                    <m:r>
                      <m:rPr>
                        <m:nor/>
                      </m:rPr>
                      <a:rPr lang="en-GB" sz="2000" b="0" i="0" smtClean="0"/>
                      <m:t>yield</m:t>
                    </m:r>
                    <m:r>
                      <m:rPr>
                        <m:nor/>
                      </m:rPr>
                      <a:rPr lang="en-GB" sz="2000" b="0" i="0" smtClean="0"/>
                      <m:t>(</m:t>
                    </m:r>
                    <m:r>
                      <m:rPr>
                        <m:nor/>
                      </m:rPr>
                      <a:rPr lang="en-GB" sz="2000" b="0" i="0" smtClean="0"/>
                      <m:t>l</m:t>
                    </m:r>
                    <m:r>
                      <m:rPr>
                        <m:nor/>
                      </m:rPr>
                      <a:rPr lang="en-GB" sz="2000" b="0" i="0" smtClean="0"/>
                      <m:t>/</m:t>
                    </m:r>
                    <m:r>
                      <m:rPr>
                        <m:nor/>
                      </m:rPr>
                      <a:rPr lang="en-GB" sz="2000" b="0" i="0" smtClean="0"/>
                      <m:t>s</m:t>
                    </m:r>
                    <m:r>
                      <m:rPr>
                        <m:nor/>
                      </m:rPr>
                      <a:rPr lang="en-GB" sz="2000" b="0" i="0" smtClean="0"/>
                      <m:t>)</m:t>
                    </m:r>
                    <m:r>
                      <m:rPr>
                        <m:nor/>
                      </m:rPr>
                      <a:rPr lang="en-US" sz="2000"/>
                      <m:t>×</m:t>
                    </m:r>
                    <m:r>
                      <m:rPr>
                        <m:nor/>
                      </m:rPr>
                      <a:rPr lang="en-US" sz="2000" smtClean="0"/>
                      <m:t> </m:t>
                    </m:r>
                    <m:r>
                      <m:rPr>
                        <m:nor/>
                      </m:rPr>
                      <a:rPr lang="en-GB" sz="2000" b="0" i="0" smtClean="0"/>
                      <m:t>3600 </m:t>
                    </m:r>
                    <m:r>
                      <m:rPr>
                        <m:nor/>
                      </m:rPr>
                      <a:rPr lang="en-US" sz="2000"/>
                      <m:t>(</m:t>
                    </m:r>
                    <m:r>
                      <m:rPr>
                        <m:nor/>
                      </m:rPr>
                      <a:rPr lang="en-GB" sz="2000" b="0" i="0" smtClean="0"/>
                      <m:t>s</m:t>
                    </m:r>
                    <m:r>
                      <m:rPr>
                        <m:nor/>
                      </m:rPr>
                      <a:rPr lang="en-GB" sz="2000" b="0" i="0" smtClean="0"/>
                      <m:t>/</m:t>
                    </m:r>
                    <m:r>
                      <m:rPr>
                        <m:nor/>
                      </m:rPr>
                      <a:rPr lang="en-GB" sz="2000" b="0" i="0" smtClean="0"/>
                      <m:t>hr</m:t>
                    </m:r>
                    <m:r>
                      <m:rPr>
                        <m:nor/>
                      </m:rPr>
                      <a:rPr lang="en-US" sz="2000"/>
                      <m:t>)</m:t>
                    </m:r>
                  </m:oMath>
                </a14:m>
                <a:r>
                  <a:rPr lang="en-GB" sz="2000" dirty="0" smtClean="0"/>
                  <a:t> x 10 (hr/daytime)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65104"/>
              </a:xfrm>
              <a:blipFill rotWithShape="1">
                <a:blip r:embed="rId2"/>
                <a:stretch>
                  <a:fillRect l="-1544" t="-1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81000" y="4437112"/>
                <a:ext cx="8686800" cy="838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1" smtClean="0"/>
                        <m:t>Da</m:t>
                      </m:r>
                      <m:r>
                        <m:rPr>
                          <m:nor/>
                        </m:rPr>
                        <a:rPr lang="en-GB" sz="2800" b="1" i="0" smtClean="0"/>
                        <m:t>ytime</m:t>
                      </m:r>
                      <m:r>
                        <m:rPr>
                          <m:nor/>
                        </m:rPr>
                        <a:rPr lang="en-GB" sz="2800" b="1" smtClean="0"/>
                        <m:t> </m:t>
                      </m:r>
                      <m:r>
                        <m:rPr>
                          <m:nor/>
                        </m:rPr>
                        <a:rPr lang="en-GB" sz="2800" b="1" smtClean="0"/>
                        <m:t>Production</m:t>
                      </m:r>
                      <m:r>
                        <m:rPr>
                          <m:nor/>
                        </m:rPr>
                        <a:rPr lang="en-GB" sz="2800" b="1" smtClean="0"/>
                        <m:t> </m:t>
                      </m:r>
                      <m:r>
                        <m:rPr>
                          <m:nor/>
                        </m:rPr>
                        <a:rPr lang="en-US" sz="2800" b="1"/>
                        <m:t>(</m:t>
                      </m:r>
                      <m:r>
                        <m:rPr>
                          <m:nor/>
                        </m:rPr>
                        <a:rPr lang="en-US" sz="2800" b="1"/>
                        <m:t>l</m:t>
                      </m:r>
                      <m:r>
                        <m:rPr>
                          <m:nor/>
                        </m:rPr>
                        <a:rPr lang="en-US" sz="2800" b="1"/>
                        <m:t>/</m:t>
                      </m:r>
                      <m:r>
                        <m:rPr>
                          <m:nor/>
                        </m:rPr>
                        <a:rPr lang="en-US" sz="2800" b="1"/>
                        <m:t>day</m:t>
                      </m:r>
                      <m:r>
                        <m:rPr>
                          <m:nor/>
                        </m:rPr>
                        <a:rPr lang="en-GB" sz="2800" b="1" i="0" smtClean="0"/>
                        <m:t>time</m:t>
                      </m:r>
                      <m:r>
                        <m:rPr>
                          <m:nor/>
                        </m:rPr>
                        <a:rPr lang="en-US" sz="2800" b="1"/>
                        <m:t>) </m:t>
                      </m:r>
                      <m:r>
                        <m:rPr>
                          <m:nor/>
                        </m:rPr>
                        <a:rPr lang="en-GB" sz="2800"/>
                        <m:t>= </m:t>
                      </m:r>
                      <m:r>
                        <m:rPr>
                          <m:nor/>
                        </m:rPr>
                        <a:rPr lang="en-GB" sz="2800" b="0" i="0" smtClean="0"/>
                        <m:t>inlet</m:t>
                      </m:r>
                      <m:r>
                        <m:rPr>
                          <m:nor/>
                        </m:rPr>
                        <a:rPr lang="en-GB" sz="2800" b="0" i="0" smtClean="0"/>
                        <m:t> </m:t>
                      </m:r>
                      <m:r>
                        <m:rPr>
                          <m:nor/>
                        </m:rPr>
                        <a:rPr lang="en-GB" sz="2800" b="0" i="0" smtClean="0"/>
                        <m:t>yield</m:t>
                      </m:r>
                      <m:r>
                        <m:rPr>
                          <m:nor/>
                        </m:rPr>
                        <a:rPr lang="en-GB" sz="2800" b="0" i="0" smtClean="0"/>
                        <m:t> (</m:t>
                      </m:r>
                      <m:r>
                        <m:rPr>
                          <m:nor/>
                        </m:rPr>
                        <a:rPr lang="en-GB" sz="2800" b="0" i="0" smtClean="0"/>
                        <m:t>l</m:t>
                      </m:r>
                      <m:r>
                        <m:rPr>
                          <m:nor/>
                        </m:rPr>
                        <a:rPr lang="en-GB" sz="2800" b="0" i="0" smtClean="0"/>
                        <m:t>/</m:t>
                      </m:r>
                      <m:r>
                        <m:rPr>
                          <m:nor/>
                        </m:rPr>
                        <a:rPr lang="en-GB" sz="2800" b="0" i="0" smtClean="0"/>
                        <m:t>s</m:t>
                      </m:r>
                      <m:r>
                        <m:rPr>
                          <m:nor/>
                        </m:rPr>
                        <a:rPr lang="en-GB" sz="2800" b="0" i="0" smtClean="0"/>
                        <m:t>) </m:t>
                      </m:r>
                      <m:r>
                        <m:rPr>
                          <m:nor/>
                        </m:rPr>
                        <a:rPr lang="en-GB" sz="2800" b="0" i="0" smtClean="0"/>
                        <m:t>x</m:t>
                      </m:r>
                      <m:r>
                        <m:rPr>
                          <m:nor/>
                        </m:rPr>
                        <a:rPr lang="en-GB" sz="2800" b="0" i="0" smtClean="0"/>
                        <m:t> 36000</m:t>
                      </m:r>
                    </m:oMath>
                  </m:oMathPara>
                </a14:m>
                <a:endParaRPr lang="en-GB" sz="3000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437112"/>
                <a:ext cx="8686800" cy="838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74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Designer choices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938873"/>
              </p:ext>
            </p:extLst>
          </p:nvPr>
        </p:nvGraphicFramePr>
        <p:xfrm>
          <a:off x="1" y="1412777"/>
          <a:ext cx="9143999" cy="4536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846"/>
                <a:gridCol w="3365058"/>
                <a:gridCol w="5436095"/>
              </a:tblGrid>
              <a:tr h="5106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Possible case</a:t>
                      </a:r>
                      <a:endParaRPr lang="en-GB" sz="2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Designer choices</a:t>
                      </a:r>
                      <a:endParaRPr lang="en-GB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15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</a:t>
                      </a:r>
                      <a:endParaRPr lang="en-GB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Needs </a:t>
                      </a:r>
                      <a:r>
                        <a:rPr lang="en-GB" sz="2000" dirty="0" smtClean="0">
                          <a:effectLst/>
                        </a:rPr>
                        <a:t>&lt;</a:t>
                      </a:r>
                      <a:r>
                        <a:rPr lang="en-US" sz="2000" dirty="0" smtClean="0">
                          <a:effectLst/>
                        </a:rPr>
                        <a:t> Daytime </a:t>
                      </a:r>
                      <a:r>
                        <a:rPr lang="en-US" sz="2000" dirty="0">
                          <a:effectLst/>
                        </a:rPr>
                        <a:t>production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u="sng" dirty="0" smtClean="0">
                          <a:effectLst/>
                        </a:rPr>
                        <a:t>Open Flow</a:t>
                      </a:r>
                      <a:endParaRPr lang="en-GB" sz="20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95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B</a:t>
                      </a:r>
                      <a:endParaRPr lang="en-GB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Needs </a:t>
                      </a:r>
                      <a:r>
                        <a:rPr lang="en-GB" sz="2000" dirty="0" smtClean="0">
                          <a:effectLst/>
                        </a:rPr>
                        <a:t>&gt;</a:t>
                      </a:r>
                      <a:r>
                        <a:rPr lang="en-GB" sz="2000" baseline="0" dirty="0" smtClean="0">
                          <a:effectLst/>
                        </a:rPr>
                        <a:t> D</a:t>
                      </a:r>
                      <a:r>
                        <a:rPr lang="en-US" sz="2000" dirty="0" err="1" smtClean="0">
                          <a:effectLst/>
                        </a:rPr>
                        <a:t>aytime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production</a:t>
                      </a:r>
                      <a:endParaRPr lang="en-GB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and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Needs </a:t>
                      </a:r>
                      <a:r>
                        <a:rPr lang="en-GB" sz="2000" dirty="0" smtClean="0">
                          <a:effectLst/>
                        </a:rPr>
                        <a:t>&lt;</a:t>
                      </a:r>
                      <a:r>
                        <a:rPr lang="en-GB" sz="2000" baseline="0" dirty="0" smtClean="0">
                          <a:effectLst/>
                        </a:rPr>
                        <a:t> D</a:t>
                      </a:r>
                      <a:r>
                        <a:rPr lang="en-US" sz="2000" dirty="0" err="1" smtClean="0">
                          <a:effectLst/>
                        </a:rPr>
                        <a:t>aily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production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 smtClean="0">
                          <a:effectLst/>
                        </a:rPr>
                        <a:t>Reservoir</a:t>
                      </a:r>
                      <a:endParaRPr lang="en-GB" sz="20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15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</a:t>
                      </a:r>
                      <a:endParaRPr lang="en-GB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Needs </a:t>
                      </a:r>
                      <a:r>
                        <a:rPr lang="en-GB" sz="2000" dirty="0" smtClean="0">
                          <a:effectLst/>
                        </a:rPr>
                        <a:t>&gt;</a:t>
                      </a:r>
                      <a:r>
                        <a:rPr lang="en-US" sz="2000" dirty="0" smtClean="0">
                          <a:effectLst/>
                        </a:rPr>
                        <a:t> Daily </a:t>
                      </a:r>
                      <a:r>
                        <a:rPr lang="en-US" sz="2000" dirty="0">
                          <a:effectLst/>
                        </a:rPr>
                        <a:t>production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19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Needs are not covered </a:t>
                      </a:r>
                      <a:endParaRPr lang="en-GB" sz="2000" dirty="0">
                        <a:effectLst/>
                      </a:endParaRPr>
                    </a:p>
                    <a:p>
                      <a:pPr marL="2019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→ </a:t>
                      </a:r>
                      <a:r>
                        <a:rPr lang="en-US" sz="2000" u="sng" dirty="0">
                          <a:effectLst/>
                        </a:rPr>
                        <a:t>Ask your coordinator for help on this design</a:t>
                      </a:r>
                      <a:endParaRPr lang="en-GB" sz="20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74296" y="4174976"/>
                <a:ext cx="8686800" cy="478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F0000"/>
                              </a:solidFill>
                            </a:rPr>
                            <m:t>V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F0000"/>
                              </a:solidFill>
                            </a:rPr>
                            <m:t>Reservoir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b="1">
                          <a:solidFill>
                            <a:srgbClr val="FF0000"/>
                          </a:solidFill>
                        </a:rPr>
                        <m:t> (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rgbClr val="FF0000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rgbClr val="FF0000"/>
                          </a:solidFill>
                        </a:rPr>
                        <m:t>) =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rgbClr val="FF0000"/>
                          </a:solidFill>
                        </a:rPr>
                        <m:t>Total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rgbClr val="FF0000"/>
                          </a:solidFill>
                        </a:rPr>
                        <m:t>daily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rgbClr val="FF0000"/>
                          </a:solidFill>
                        </a:rPr>
                        <m:t>needs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rgbClr val="FF0000"/>
                          </a:solidFill>
                        </a:rPr>
                        <m:t> (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rgbClr val="FF0000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rgbClr val="FF0000"/>
                          </a:solidFill>
                        </a:rPr>
                        <m:t>/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rgbClr val="FF0000"/>
                          </a:solidFill>
                        </a:rPr>
                        <m:t>day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rgbClr val="FF0000"/>
                          </a:solidFill>
                        </a:rPr>
                        <m:t>) </m:t>
                      </m:r>
                      <m:r>
                        <m:rPr>
                          <m:nor/>
                        </m:rPr>
                        <a:rPr lang="en-US" sz="2800" b="1" i="1">
                          <a:solidFill>
                            <a:srgbClr val="FF0000"/>
                          </a:solidFill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rgbClr val="FF0000"/>
                          </a:solidFill>
                        </a:rPr>
                        <m:t>Daytime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rgbClr val="FF0000"/>
                          </a:solidFill>
                        </a:rPr>
                        <m:t>production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rgbClr val="FF0000"/>
                          </a:solidFill>
                        </a:rPr>
                        <m:t> (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rgbClr val="FF0000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rgbClr val="FF0000"/>
                          </a:solidFill>
                        </a:rPr>
                        <m:t>/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rgbClr val="FF0000"/>
                          </a:solidFill>
                        </a:rPr>
                        <m:t>day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rgbClr val="FF0000"/>
                          </a:solidFill>
                        </a:rPr>
                        <m:t>)</m:t>
                      </m:r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96" y="4174976"/>
                <a:ext cx="8686800" cy="478160"/>
              </a:xfrm>
              <a:prstGeom prst="rect">
                <a:avLst/>
              </a:prstGeom>
              <a:blipFill rotWithShape="1">
                <a:blip r:embed="rId2"/>
                <a:stretch>
                  <a:fillRect b="-375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12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</a:t>
            </a:r>
            <a:r>
              <a:rPr lang="en-GB" dirty="0" err="1" smtClean="0"/>
              <a:t>Bisha</a:t>
            </a:r>
            <a:r>
              <a:rPr lang="en-GB" dirty="0" smtClean="0"/>
              <a:t> network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630149"/>
              </p:ext>
            </p:extLst>
          </p:nvPr>
        </p:nvGraphicFramePr>
        <p:xfrm>
          <a:off x="1" y="2222448"/>
          <a:ext cx="9143998" cy="4644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6666"/>
                <a:gridCol w="2601157"/>
                <a:gridCol w="1416157"/>
                <a:gridCol w="1416157"/>
                <a:gridCol w="1416157"/>
                <a:gridCol w="1907704"/>
              </a:tblGrid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 name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Masana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Bobichwada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Diblecheba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Bobichwada</a:t>
                      </a:r>
                      <a:r>
                        <a:rPr lang="en-US" sz="1800" dirty="0" smtClean="0">
                          <a:effectLst/>
                        </a:rPr>
                        <a:t> school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 students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Needs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Inlet flow_ Dry season (l/s)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③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Daily prod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④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Daytime prod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⑤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storage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⑥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reservoir calculated (l)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027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①</a:t>
            </a:r>
            <a:r>
              <a:rPr lang="en-GB" dirty="0" smtClean="0">
                <a:cs typeface="Times New Roman"/>
              </a:rPr>
              <a:t> </a:t>
            </a:r>
            <a:r>
              <a:rPr lang="en-GB" dirty="0" smtClean="0"/>
              <a:t>Calculate the total needs for each WP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675284"/>
              </p:ext>
            </p:extLst>
          </p:nvPr>
        </p:nvGraphicFramePr>
        <p:xfrm>
          <a:off x="1" y="2222448"/>
          <a:ext cx="9143998" cy="4644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6666"/>
                <a:gridCol w="2601157"/>
                <a:gridCol w="1416157"/>
                <a:gridCol w="1416157"/>
                <a:gridCol w="1416157"/>
                <a:gridCol w="1907704"/>
              </a:tblGrid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 name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Masana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Bobichwada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Diblecheba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Bobichwada</a:t>
                      </a:r>
                      <a:r>
                        <a:rPr lang="en-US" sz="1800" dirty="0" smtClean="0">
                          <a:effectLst/>
                        </a:rPr>
                        <a:t> school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 students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Needs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Inlet flow_ Dry season (l/s)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③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Daily prod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④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Daytime prod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⑤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storage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⑥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reservoir calculated (l)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629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933502"/>
              </p:ext>
            </p:extLst>
          </p:nvPr>
        </p:nvGraphicFramePr>
        <p:xfrm>
          <a:off x="1" y="2222448"/>
          <a:ext cx="9143998" cy="4644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6666"/>
                <a:gridCol w="2601157"/>
                <a:gridCol w="1416157"/>
                <a:gridCol w="1416157"/>
                <a:gridCol w="1416157"/>
                <a:gridCol w="1907704"/>
              </a:tblGrid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 name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Masana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Bobichwada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Diblecheba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Bobichwada</a:t>
                      </a:r>
                      <a:r>
                        <a:rPr lang="en-US" sz="1800" dirty="0" smtClean="0">
                          <a:effectLst/>
                        </a:rPr>
                        <a:t> school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 students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Needs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5850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4680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Inlet flow_ Dry season (l/s)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③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Daily prod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④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Daytime prod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⑤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storage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⑥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reservoir calculated (l)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①</a:t>
            </a:r>
            <a:r>
              <a:rPr lang="en-GB" dirty="0" smtClean="0">
                <a:cs typeface="Times New Roman"/>
              </a:rPr>
              <a:t> </a:t>
            </a:r>
            <a:r>
              <a:rPr lang="en-GB" dirty="0" smtClean="0"/>
              <a:t>Calculate the total needs for each WP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3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② </a:t>
            </a:r>
            <a:r>
              <a:rPr lang="en-GB" dirty="0" smtClean="0"/>
              <a:t>Take the inlet flow from DB calculation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709922"/>
              </p:ext>
            </p:extLst>
          </p:nvPr>
        </p:nvGraphicFramePr>
        <p:xfrm>
          <a:off x="1" y="2222448"/>
          <a:ext cx="9143998" cy="4644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6666"/>
                <a:gridCol w="2601157"/>
                <a:gridCol w="1416157"/>
                <a:gridCol w="1416157"/>
                <a:gridCol w="1416157"/>
                <a:gridCol w="1907704"/>
              </a:tblGrid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 name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Masana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Bobichwada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Diblecheba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Bobichwada</a:t>
                      </a:r>
                      <a:r>
                        <a:rPr lang="en-US" sz="1800" dirty="0" smtClean="0">
                          <a:effectLst/>
                        </a:rPr>
                        <a:t> school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 students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Needs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5850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4680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Inlet flow_ Dry season (l/s)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③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Daily prod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④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Daytime prod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⑤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storage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⑥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reservoir calculated (l)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7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943362"/>
              </p:ext>
            </p:extLst>
          </p:nvPr>
        </p:nvGraphicFramePr>
        <p:xfrm>
          <a:off x="1" y="2222448"/>
          <a:ext cx="9143998" cy="4644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6666"/>
                <a:gridCol w="2601157"/>
                <a:gridCol w="1416157"/>
                <a:gridCol w="1416157"/>
                <a:gridCol w="1416157"/>
                <a:gridCol w="1907704"/>
              </a:tblGrid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 name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Masana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Bobichwada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Diblecheba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Bobichwada</a:t>
                      </a:r>
                      <a:r>
                        <a:rPr lang="en-US" sz="1800" dirty="0" smtClean="0">
                          <a:effectLst/>
                        </a:rPr>
                        <a:t> school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 students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Needs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5850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4680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Inlet flow_ Dry season (l/s)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0.125 l/s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0.125 l/s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 l/s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 l/s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③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Daily prod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④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Daytime prod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⑤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storage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⑥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reservoir calculated (l)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② </a:t>
            </a:r>
            <a:r>
              <a:rPr lang="en-GB" dirty="0" smtClean="0"/>
              <a:t>Take the inlet flow from DB calculation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8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③ </a:t>
            </a:r>
            <a:r>
              <a:rPr lang="en-GB" sz="4000" dirty="0" smtClean="0"/>
              <a:t>Calculate the Daily Production</a:t>
            </a:r>
            <a:endParaRPr lang="en-GB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194812"/>
              </p:ext>
            </p:extLst>
          </p:nvPr>
        </p:nvGraphicFramePr>
        <p:xfrm>
          <a:off x="1" y="2222448"/>
          <a:ext cx="9143998" cy="4644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6666"/>
                <a:gridCol w="2601157"/>
                <a:gridCol w="1416157"/>
                <a:gridCol w="1416157"/>
                <a:gridCol w="1416157"/>
                <a:gridCol w="1907704"/>
              </a:tblGrid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 name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Masana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Bobichwada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Diblecheba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Bobichwada</a:t>
                      </a:r>
                      <a:r>
                        <a:rPr lang="en-US" sz="1800" dirty="0" smtClean="0">
                          <a:effectLst/>
                        </a:rPr>
                        <a:t> school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 students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Needs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5850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4680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Inlet flow_ Dry season (l/s)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0.125 l/s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0.125 l/s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 l/s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 l/s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③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Daily prod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④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Daytime prod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⑤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storage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⑥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reservoir calculated (l)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81000" y="1294656"/>
                <a:ext cx="8686800" cy="838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1" smtClean="0"/>
                        <m:t>Daily</m:t>
                      </m:r>
                      <m:r>
                        <m:rPr>
                          <m:nor/>
                        </m:rPr>
                        <a:rPr lang="en-GB" sz="2800" b="1" smtClean="0"/>
                        <m:t> </m:t>
                      </m:r>
                      <m:r>
                        <m:rPr>
                          <m:nor/>
                        </m:rPr>
                        <a:rPr lang="en-GB" sz="2800" b="1" smtClean="0"/>
                        <m:t>Production</m:t>
                      </m:r>
                      <m:r>
                        <m:rPr>
                          <m:nor/>
                        </m:rPr>
                        <a:rPr lang="en-GB" sz="2800" b="1" smtClean="0"/>
                        <m:t> </m:t>
                      </m:r>
                      <m:r>
                        <m:rPr>
                          <m:nor/>
                        </m:rPr>
                        <a:rPr lang="en-US" sz="2800" b="1"/>
                        <m:t>(</m:t>
                      </m:r>
                      <m:r>
                        <m:rPr>
                          <m:nor/>
                        </m:rPr>
                        <a:rPr lang="en-US" sz="2800" b="1"/>
                        <m:t>l</m:t>
                      </m:r>
                      <m:r>
                        <m:rPr>
                          <m:nor/>
                        </m:rPr>
                        <a:rPr lang="en-US" sz="2800" b="1"/>
                        <m:t>/</m:t>
                      </m:r>
                      <m:r>
                        <m:rPr>
                          <m:nor/>
                        </m:rPr>
                        <a:rPr lang="en-US" sz="2800" b="1"/>
                        <m:t>day</m:t>
                      </m:r>
                      <m:r>
                        <m:rPr>
                          <m:nor/>
                        </m:rPr>
                        <a:rPr lang="en-US" sz="2800" b="1"/>
                        <m:t>) </m:t>
                      </m:r>
                      <m:r>
                        <m:rPr>
                          <m:nor/>
                        </m:rPr>
                        <a:rPr lang="en-GB" sz="2800"/>
                        <m:t>= </m:t>
                      </m:r>
                      <m:r>
                        <m:rPr>
                          <m:nor/>
                        </m:rPr>
                        <a:rPr lang="en-GB" sz="2800" b="0" i="0" smtClean="0"/>
                        <m:t>inlet</m:t>
                      </m:r>
                      <m:r>
                        <m:rPr>
                          <m:nor/>
                        </m:rPr>
                        <a:rPr lang="en-GB" sz="2800" b="0" i="0" smtClean="0"/>
                        <m:t> </m:t>
                      </m:r>
                      <m:r>
                        <m:rPr>
                          <m:nor/>
                        </m:rPr>
                        <a:rPr lang="en-GB" sz="2800" b="0" i="0" smtClean="0"/>
                        <m:t>yield</m:t>
                      </m:r>
                      <m:r>
                        <m:rPr>
                          <m:nor/>
                        </m:rPr>
                        <a:rPr lang="en-GB" sz="2800" b="0" i="0" smtClean="0"/>
                        <m:t> (</m:t>
                      </m:r>
                      <m:r>
                        <m:rPr>
                          <m:nor/>
                        </m:rPr>
                        <a:rPr lang="en-GB" sz="2800" b="0" i="0" smtClean="0"/>
                        <m:t>l</m:t>
                      </m:r>
                      <m:r>
                        <m:rPr>
                          <m:nor/>
                        </m:rPr>
                        <a:rPr lang="en-GB" sz="2800" b="0" i="0" smtClean="0"/>
                        <m:t>/</m:t>
                      </m:r>
                      <m:r>
                        <m:rPr>
                          <m:nor/>
                        </m:rPr>
                        <a:rPr lang="en-GB" sz="2800" b="0" i="0" smtClean="0"/>
                        <m:t>s</m:t>
                      </m:r>
                      <m:r>
                        <m:rPr>
                          <m:nor/>
                        </m:rPr>
                        <a:rPr lang="en-GB" sz="2800" b="0" i="0" smtClean="0"/>
                        <m:t>) </m:t>
                      </m:r>
                      <m:r>
                        <m:rPr>
                          <m:nor/>
                        </m:rPr>
                        <a:rPr lang="en-GB" sz="2800" b="0" i="0" smtClean="0"/>
                        <m:t>x</m:t>
                      </m:r>
                      <m:r>
                        <m:rPr>
                          <m:nor/>
                        </m:rPr>
                        <a:rPr lang="en-GB" sz="2800" b="0" i="0" smtClean="0"/>
                        <m:t> 86400</m:t>
                      </m:r>
                    </m:oMath>
                  </m:oMathPara>
                </a14:m>
                <a:endParaRPr lang="en-GB" sz="3000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4656"/>
                <a:ext cx="8686800" cy="8382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67744" y="4437112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X 86400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rot="16200000" flipH="1">
            <a:off x="2830452" y="4558480"/>
            <a:ext cx="206732" cy="540060"/>
          </a:xfrm>
          <a:prstGeom prst="curved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19478837">
            <a:off x="2611578" y="4303021"/>
            <a:ext cx="626782" cy="268181"/>
          </a:xfrm>
          <a:prstGeom prst="arc">
            <a:avLst>
              <a:gd name="adj1" fmla="val 1182914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19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③ </a:t>
            </a:r>
            <a:r>
              <a:rPr lang="en-GB" sz="4000" dirty="0"/>
              <a:t>Calculate the Daily Production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266125"/>
              </p:ext>
            </p:extLst>
          </p:nvPr>
        </p:nvGraphicFramePr>
        <p:xfrm>
          <a:off x="1" y="2222448"/>
          <a:ext cx="9143998" cy="4644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6666"/>
                <a:gridCol w="2601157"/>
                <a:gridCol w="1416157"/>
                <a:gridCol w="1416157"/>
                <a:gridCol w="1416157"/>
                <a:gridCol w="1907704"/>
              </a:tblGrid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 name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Masana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Bobichwada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Diblecheba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Bobichwada</a:t>
                      </a:r>
                      <a:r>
                        <a:rPr lang="en-US" sz="1800" dirty="0" smtClean="0">
                          <a:effectLst/>
                        </a:rPr>
                        <a:t> school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 students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Needs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5850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4680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Inlet flow_ Dry season (l/s)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0.125 l/s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0.125 l/s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 l/s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 l/s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③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Daily prod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8640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3456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④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Daytime prod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⑤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storage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⑥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reservoir calculated (l)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81000" y="1294656"/>
                <a:ext cx="8686800" cy="838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1" smtClean="0"/>
                        <m:t>Daily</m:t>
                      </m:r>
                      <m:r>
                        <m:rPr>
                          <m:nor/>
                        </m:rPr>
                        <a:rPr lang="en-GB" sz="2800" b="1" smtClean="0"/>
                        <m:t> </m:t>
                      </m:r>
                      <m:r>
                        <m:rPr>
                          <m:nor/>
                        </m:rPr>
                        <a:rPr lang="en-GB" sz="2800" b="1" smtClean="0"/>
                        <m:t>Production</m:t>
                      </m:r>
                      <m:r>
                        <m:rPr>
                          <m:nor/>
                        </m:rPr>
                        <a:rPr lang="en-GB" sz="2800" b="1" smtClean="0"/>
                        <m:t> </m:t>
                      </m:r>
                      <m:r>
                        <m:rPr>
                          <m:nor/>
                        </m:rPr>
                        <a:rPr lang="en-US" sz="2800" b="1"/>
                        <m:t>(</m:t>
                      </m:r>
                      <m:r>
                        <m:rPr>
                          <m:nor/>
                        </m:rPr>
                        <a:rPr lang="en-US" sz="2800" b="1"/>
                        <m:t>l</m:t>
                      </m:r>
                      <m:r>
                        <m:rPr>
                          <m:nor/>
                        </m:rPr>
                        <a:rPr lang="en-US" sz="2800" b="1"/>
                        <m:t>/</m:t>
                      </m:r>
                      <m:r>
                        <m:rPr>
                          <m:nor/>
                        </m:rPr>
                        <a:rPr lang="en-US" sz="2800" b="1"/>
                        <m:t>day</m:t>
                      </m:r>
                      <m:r>
                        <m:rPr>
                          <m:nor/>
                        </m:rPr>
                        <a:rPr lang="en-US" sz="2800" b="1"/>
                        <m:t>) </m:t>
                      </m:r>
                      <m:r>
                        <m:rPr>
                          <m:nor/>
                        </m:rPr>
                        <a:rPr lang="en-GB" sz="2800"/>
                        <m:t>= </m:t>
                      </m:r>
                      <m:r>
                        <m:rPr>
                          <m:nor/>
                        </m:rPr>
                        <a:rPr lang="en-GB" sz="2800" b="0" i="0" smtClean="0"/>
                        <m:t>inlet</m:t>
                      </m:r>
                      <m:r>
                        <m:rPr>
                          <m:nor/>
                        </m:rPr>
                        <a:rPr lang="en-GB" sz="2800" b="0" i="0" smtClean="0"/>
                        <m:t> </m:t>
                      </m:r>
                      <m:r>
                        <m:rPr>
                          <m:nor/>
                        </m:rPr>
                        <a:rPr lang="en-GB" sz="2800" b="0" i="0" smtClean="0"/>
                        <m:t>yield</m:t>
                      </m:r>
                      <m:r>
                        <m:rPr>
                          <m:nor/>
                        </m:rPr>
                        <a:rPr lang="en-GB" sz="2800" b="0" i="0" smtClean="0"/>
                        <m:t> (</m:t>
                      </m:r>
                      <m:r>
                        <m:rPr>
                          <m:nor/>
                        </m:rPr>
                        <a:rPr lang="en-GB" sz="2800" b="0" i="0" smtClean="0"/>
                        <m:t>l</m:t>
                      </m:r>
                      <m:r>
                        <m:rPr>
                          <m:nor/>
                        </m:rPr>
                        <a:rPr lang="en-GB" sz="2800" b="0" i="0" smtClean="0"/>
                        <m:t>/</m:t>
                      </m:r>
                      <m:r>
                        <m:rPr>
                          <m:nor/>
                        </m:rPr>
                        <a:rPr lang="en-GB" sz="2800" b="0" i="0" smtClean="0"/>
                        <m:t>s</m:t>
                      </m:r>
                      <m:r>
                        <m:rPr>
                          <m:nor/>
                        </m:rPr>
                        <a:rPr lang="en-GB" sz="2800" b="0" i="0" smtClean="0"/>
                        <m:t>) </m:t>
                      </m:r>
                      <m:r>
                        <m:rPr>
                          <m:nor/>
                        </m:rPr>
                        <a:rPr lang="en-GB" sz="2800" b="0" i="0" smtClean="0"/>
                        <m:t>x</m:t>
                      </m:r>
                      <m:r>
                        <m:rPr>
                          <m:nor/>
                        </m:rPr>
                        <a:rPr lang="en-GB" sz="2800" b="0" i="0" smtClean="0"/>
                        <m:t> 86400</m:t>
                      </m:r>
                    </m:oMath>
                  </m:oMathPara>
                </a14:m>
                <a:endParaRPr lang="en-GB" sz="3000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4656"/>
                <a:ext cx="8686800" cy="8382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67744" y="4437112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X 86400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rot="16200000" flipH="1">
            <a:off x="2830452" y="4558480"/>
            <a:ext cx="206732" cy="540060"/>
          </a:xfrm>
          <a:prstGeom prst="curved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19478837">
            <a:off x="2611578" y="4303021"/>
            <a:ext cx="626782" cy="268181"/>
          </a:xfrm>
          <a:prstGeom prst="arc">
            <a:avLst>
              <a:gd name="adj1" fmla="val 1182914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381000" y="5085184"/>
                <a:ext cx="8686800" cy="838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/>
                        </a:rPr>
                        <m:t>𝑻𝒐𝒕𝒂𝒍</m:t>
                      </m:r>
                      <m:r>
                        <a:rPr lang="en-GB" sz="2800" b="1" i="1" smtClean="0">
                          <a:latin typeface="Cambria Math"/>
                        </a:rPr>
                        <m:t> </m:t>
                      </m:r>
                      <m:r>
                        <a:rPr lang="en-GB" sz="2800" b="1" i="1" smtClean="0">
                          <a:latin typeface="Cambria Math"/>
                        </a:rPr>
                        <m:t>𝑵𝒆𝒆𝒅𝒔</m:t>
                      </m:r>
                      <m:r>
                        <a:rPr lang="en-GB" sz="2800" b="1" i="1" smtClean="0">
                          <a:latin typeface="Cambria Math"/>
                        </a:rPr>
                        <m:t>&lt;</m:t>
                      </m:r>
                      <m:r>
                        <a:rPr lang="en-GB" sz="2800" b="1" i="1" smtClean="0">
                          <a:latin typeface="Cambria Math"/>
                        </a:rPr>
                        <m:t>𝑫𝒂𝒊𝒍𝒚</m:t>
                      </m:r>
                      <m:r>
                        <a:rPr lang="en-GB" sz="2800" b="1" i="1" smtClean="0">
                          <a:latin typeface="Cambria Math"/>
                        </a:rPr>
                        <m:t> </m:t>
                      </m:r>
                      <m:r>
                        <a:rPr lang="en-GB" sz="2800" b="1" i="1" smtClean="0">
                          <a:latin typeface="Cambria Math"/>
                        </a:rPr>
                        <m:t>𝑷𝒓𝒐𝒅𝒖𝒄𝒕𝒊𝒐𝒏</m:t>
                      </m:r>
                    </m:oMath>
                  </m:oMathPara>
                </a14:m>
                <a:endParaRPr lang="en-GB" sz="2800" b="1" dirty="0" smtClean="0"/>
              </a:p>
              <a:p>
                <a:pPr marL="0" indent="0" algn="ctr">
                  <a:buNone/>
                </a:pPr>
                <a:r>
                  <a:rPr lang="en-GB" dirty="0" smtClean="0"/>
                  <a:t>There is enough inlet flow to supply the needs.</a:t>
                </a:r>
                <a:endParaRPr lang="en-GB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085184"/>
                <a:ext cx="8686800" cy="838200"/>
              </a:xfrm>
              <a:prstGeom prst="rect">
                <a:avLst/>
              </a:prstGeom>
              <a:blipFill rotWithShape="1">
                <a:blip r:embed="rId3"/>
                <a:stretch>
                  <a:fillRect b="-1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2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④</a:t>
            </a:r>
            <a:r>
              <a:rPr lang="en-GB" dirty="0" smtClean="0">
                <a:cs typeface="Times New Roman"/>
              </a:rPr>
              <a:t> </a:t>
            </a:r>
            <a:r>
              <a:rPr lang="en-GB" dirty="0" smtClean="0"/>
              <a:t>Calculate the </a:t>
            </a:r>
            <a:r>
              <a:rPr lang="en-GB" dirty="0"/>
              <a:t>D</a:t>
            </a:r>
            <a:r>
              <a:rPr lang="en-GB" dirty="0" smtClean="0"/>
              <a:t>aytime Production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337025"/>
              </p:ext>
            </p:extLst>
          </p:nvPr>
        </p:nvGraphicFramePr>
        <p:xfrm>
          <a:off x="1" y="2222448"/>
          <a:ext cx="9143998" cy="4644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6666"/>
                <a:gridCol w="2601157"/>
                <a:gridCol w="1416157"/>
                <a:gridCol w="1416157"/>
                <a:gridCol w="1416157"/>
                <a:gridCol w="1907704"/>
              </a:tblGrid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 name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Masana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Bobichwada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Diblecheba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Bobichwada</a:t>
                      </a:r>
                      <a:r>
                        <a:rPr lang="en-US" sz="1800" dirty="0" smtClean="0">
                          <a:effectLst/>
                        </a:rPr>
                        <a:t> school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 students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Needs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5850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4680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Inlet flow_ Dry season (l/s)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0.125 l/s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0.125 l/s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 l/s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 l/s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③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Daily prod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8640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3456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④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Daytime prod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⑤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storage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⑥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reservoir calculated (l)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81000" y="1294656"/>
                <a:ext cx="8686800" cy="838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1" smtClean="0"/>
                        <m:t>Da</m:t>
                      </m:r>
                      <m:r>
                        <m:rPr>
                          <m:nor/>
                        </m:rPr>
                        <a:rPr lang="en-GB" sz="2800" b="1" i="0" smtClean="0"/>
                        <m:t>ytime</m:t>
                      </m:r>
                      <m:r>
                        <m:rPr>
                          <m:nor/>
                        </m:rPr>
                        <a:rPr lang="en-GB" sz="2800" b="1" smtClean="0"/>
                        <m:t> </m:t>
                      </m:r>
                      <m:r>
                        <m:rPr>
                          <m:nor/>
                        </m:rPr>
                        <a:rPr lang="en-GB" sz="2800" b="1" smtClean="0"/>
                        <m:t>Production</m:t>
                      </m:r>
                      <m:r>
                        <m:rPr>
                          <m:nor/>
                        </m:rPr>
                        <a:rPr lang="en-GB" sz="2800" b="1" smtClean="0"/>
                        <m:t> </m:t>
                      </m:r>
                      <m:r>
                        <m:rPr>
                          <m:nor/>
                        </m:rPr>
                        <a:rPr lang="en-US" sz="2800" b="1"/>
                        <m:t>(</m:t>
                      </m:r>
                      <m:r>
                        <m:rPr>
                          <m:nor/>
                        </m:rPr>
                        <a:rPr lang="en-US" sz="2800" b="1"/>
                        <m:t>l</m:t>
                      </m:r>
                      <m:r>
                        <m:rPr>
                          <m:nor/>
                        </m:rPr>
                        <a:rPr lang="en-US" sz="2800" b="1"/>
                        <m:t>/</m:t>
                      </m:r>
                      <m:r>
                        <m:rPr>
                          <m:nor/>
                        </m:rPr>
                        <a:rPr lang="en-US" sz="2800" b="1"/>
                        <m:t>day</m:t>
                      </m:r>
                      <m:r>
                        <m:rPr>
                          <m:nor/>
                        </m:rPr>
                        <a:rPr lang="en-GB" sz="2800" b="1" i="0" smtClean="0"/>
                        <m:t>time</m:t>
                      </m:r>
                      <m:r>
                        <m:rPr>
                          <m:nor/>
                        </m:rPr>
                        <a:rPr lang="en-US" sz="2800" b="1"/>
                        <m:t>) </m:t>
                      </m:r>
                      <m:r>
                        <m:rPr>
                          <m:nor/>
                        </m:rPr>
                        <a:rPr lang="en-GB" sz="2800"/>
                        <m:t>= </m:t>
                      </m:r>
                      <m:r>
                        <m:rPr>
                          <m:nor/>
                        </m:rPr>
                        <a:rPr lang="en-GB" sz="2800" b="0" i="0" smtClean="0"/>
                        <m:t>inlet</m:t>
                      </m:r>
                      <m:r>
                        <m:rPr>
                          <m:nor/>
                        </m:rPr>
                        <a:rPr lang="en-GB" sz="2800" b="0" i="0" smtClean="0"/>
                        <m:t> </m:t>
                      </m:r>
                      <m:r>
                        <m:rPr>
                          <m:nor/>
                        </m:rPr>
                        <a:rPr lang="en-GB" sz="2800" b="0" i="0" smtClean="0"/>
                        <m:t>yield</m:t>
                      </m:r>
                      <m:r>
                        <m:rPr>
                          <m:nor/>
                        </m:rPr>
                        <a:rPr lang="en-GB" sz="2800" b="0" i="0" smtClean="0"/>
                        <m:t> (</m:t>
                      </m:r>
                      <m:r>
                        <m:rPr>
                          <m:nor/>
                        </m:rPr>
                        <a:rPr lang="en-GB" sz="2800" b="0" i="0" smtClean="0"/>
                        <m:t>l</m:t>
                      </m:r>
                      <m:r>
                        <m:rPr>
                          <m:nor/>
                        </m:rPr>
                        <a:rPr lang="en-GB" sz="2800" b="0" i="0" smtClean="0"/>
                        <m:t>/</m:t>
                      </m:r>
                      <m:r>
                        <m:rPr>
                          <m:nor/>
                        </m:rPr>
                        <a:rPr lang="en-GB" sz="2800" b="0" i="0" smtClean="0"/>
                        <m:t>s</m:t>
                      </m:r>
                      <m:r>
                        <m:rPr>
                          <m:nor/>
                        </m:rPr>
                        <a:rPr lang="en-GB" sz="2800" b="0" i="0" smtClean="0"/>
                        <m:t>) </m:t>
                      </m:r>
                      <m:r>
                        <m:rPr>
                          <m:nor/>
                        </m:rPr>
                        <a:rPr lang="en-GB" sz="2800" b="0" i="0" smtClean="0"/>
                        <m:t>x</m:t>
                      </m:r>
                      <m:r>
                        <m:rPr>
                          <m:nor/>
                        </m:rPr>
                        <a:rPr lang="en-GB" sz="2800" b="0" i="0" smtClean="0"/>
                        <m:t> 36000</m:t>
                      </m:r>
                    </m:oMath>
                  </m:oMathPara>
                </a14:m>
                <a:endParaRPr lang="en-GB" sz="3000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4656"/>
                <a:ext cx="8686800" cy="8382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95736" y="4702150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X 36000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7" name="Curved Connector 6"/>
          <p:cNvCxnSpPr>
            <a:stCxn id="6" idx="2"/>
          </p:cNvCxnSpPr>
          <p:nvPr/>
        </p:nvCxnSpPr>
        <p:spPr>
          <a:xfrm rot="16200000" flipH="1">
            <a:off x="2746947" y="4988323"/>
            <a:ext cx="373742" cy="540060"/>
          </a:xfrm>
          <a:prstGeom prst="curved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19478837">
            <a:off x="2594484" y="4383028"/>
            <a:ext cx="694824" cy="423831"/>
          </a:xfrm>
          <a:prstGeom prst="arc">
            <a:avLst>
              <a:gd name="adj1" fmla="val 11829140"/>
              <a:gd name="adj2" fmla="val 2042906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9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005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Design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42378674"/>
              </p:ext>
            </p:extLst>
          </p:nvPr>
        </p:nvGraphicFramePr>
        <p:xfrm>
          <a:off x="2133599" y="0"/>
          <a:ext cx="7010401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>
          <a:xfrm>
            <a:off x="5105400" y="4800600"/>
            <a:ext cx="381635" cy="1371600"/>
          </a:xfrm>
          <a:prstGeom prst="downArrow">
            <a:avLst/>
          </a:prstGeom>
          <a:gradFill flip="none" rotWithShape="1">
            <a:gsLst>
              <a:gs pos="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162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0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④</a:t>
            </a:r>
            <a:r>
              <a:rPr lang="en-GB" dirty="0" smtClean="0">
                <a:cs typeface="Times New Roman"/>
              </a:rPr>
              <a:t> </a:t>
            </a:r>
            <a:r>
              <a:rPr lang="en-GB" dirty="0" smtClean="0"/>
              <a:t>Calculate the </a:t>
            </a:r>
            <a:r>
              <a:rPr lang="en-GB" dirty="0"/>
              <a:t>D</a:t>
            </a:r>
            <a:r>
              <a:rPr lang="en-GB" dirty="0" smtClean="0"/>
              <a:t>aytime Production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213458"/>
              </p:ext>
            </p:extLst>
          </p:nvPr>
        </p:nvGraphicFramePr>
        <p:xfrm>
          <a:off x="1" y="2222448"/>
          <a:ext cx="9143998" cy="4644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6666"/>
                <a:gridCol w="2601157"/>
                <a:gridCol w="1416157"/>
                <a:gridCol w="1416157"/>
                <a:gridCol w="1416157"/>
                <a:gridCol w="1907704"/>
              </a:tblGrid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 name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Masana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Bobichwada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Diblecheba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Bobichwada</a:t>
                      </a:r>
                      <a:r>
                        <a:rPr lang="en-US" sz="1800" dirty="0" smtClean="0">
                          <a:effectLst/>
                        </a:rPr>
                        <a:t> school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 students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Needs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5850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4680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Inlet flow_ Dry season (l/s)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0.125 l/s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0.125 l/s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 l/s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 l/s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③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Daily prod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8640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3456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④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Daytime prod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4500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1 440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⑤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storage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⑥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reservoir calculated (l)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81000" y="1294656"/>
                <a:ext cx="8686800" cy="838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1" smtClean="0"/>
                        <m:t>Da</m:t>
                      </m:r>
                      <m:r>
                        <m:rPr>
                          <m:nor/>
                        </m:rPr>
                        <a:rPr lang="en-GB" sz="2800" b="1" i="0" smtClean="0"/>
                        <m:t>ytime</m:t>
                      </m:r>
                      <m:r>
                        <m:rPr>
                          <m:nor/>
                        </m:rPr>
                        <a:rPr lang="en-GB" sz="2800" b="1" smtClean="0"/>
                        <m:t> </m:t>
                      </m:r>
                      <m:r>
                        <m:rPr>
                          <m:nor/>
                        </m:rPr>
                        <a:rPr lang="en-GB" sz="2800" b="1" smtClean="0"/>
                        <m:t>Production</m:t>
                      </m:r>
                      <m:r>
                        <m:rPr>
                          <m:nor/>
                        </m:rPr>
                        <a:rPr lang="en-GB" sz="2800" b="1" smtClean="0"/>
                        <m:t> </m:t>
                      </m:r>
                      <m:r>
                        <m:rPr>
                          <m:nor/>
                        </m:rPr>
                        <a:rPr lang="en-US" sz="2800" b="1"/>
                        <m:t>(</m:t>
                      </m:r>
                      <m:r>
                        <m:rPr>
                          <m:nor/>
                        </m:rPr>
                        <a:rPr lang="en-US" sz="2800" b="1"/>
                        <m:t>l</m:t>
                      </m:r>
                      <m:r>
                        <m:rPr>
                          <m:nor/>
                        </m:rPr>
                        <a:rPr lang="en-US" sz="2800" b="1"/>
                        <m:t>/</m:t>
                      </m:r>
                      <m:r>
                        <m:rPr>
                          <m:nor/>
                        </m:rPr>
                        <a:rPr lang="en-US" sz="2800" b="1"/>
                        <m:t>day</m:t>
                      </m:r>
                      <m:r>
                        <m:rPr>
                          <m:nor/>
                        </m:rPr>
                        <a:rPr lang="en-GB" sz="2800" b="1" i="0" smtClean="0"/>
                        <m:t>time</m:t>
                      </m:r>
                      <m:r>
                        <m:rPr>
                          <m:nor/>
                        </m:rPr>
                        <a:rPr lang="en-US" sz="2800" b="1"/>
                        <m:t>) </m:t>
                      </m:r>
                      <m:r>
                        <m:rPr>
                          <m:nor/>
                        </m:rPr>
                        <a:rPr lang="en-GB" sz="2800"/>
                        <m:t>= </m:t>
                      </m:r>
                      <m:r>
                        <m:rPr>
                          <m:nor/>
                        </m:rPr>
                        <a:rPr lang="en-GB" sz="2800" b="0" i="0" smtClean="0"/>
                        <m:t>inlet</m:t>
                      </m:r>
                      <m:r>
                        <m:rPr>
                          <m:nor/>
                        </m:rPr>
                        <a:rPr lang="en-GB" sz="2800" b="0" i="0" smtClean="0"/>
                        <m:t> </m:t>
                      </m:r>
                      <m:r>
                        <m:rPr>
                          <m:nor/>
                        </m:rPr>
                        <a:rPr lang="en-GB" sz="2800" b="0" i="0" smtClean="0"/>
                        <m:t>yield</m:t>
                      </m:r>
                      <m:r>
                        <m:rPr>
                          <m:nor/>
                        </m:rPr>
                        <a:rPr lang="en-GB" sz="2800" b="0" i="0" smtClean="0"/>
                        <m:t> (</m:t>
                      </m:r>
                      <m:r>
                        <m:rPr>
                          <m:nor/>
                        </m:rPr>
                        <a:rPr lang="en-GB" sz="2800" b="0" i="0" smtClean="0"/>
                        <m:t>l</m:t>
                      </m:r>
                      <m:r>
                        <m:rPr>
                          <m:nor/>
                        </m:rPr>
                        <a:rPr lang="en-GB" sz="2800" b="0" i="0" smtClean="0"/>
                        <m:t>/</m:t>
                      </m:r>
                      <m:r>
                        <m:rPr>
                          <m:nor/>
                        </m:rPr>
                        <a:rPr lang="en-GB" sz="2800" b="0" i="0" smtClean="0"/>
                        <m:t>s</m:t>
                      </m:r>
                      <m:r>
                        <m:rPr>
                          <m:nor/>
                        </m:rPr>
                        <a:rPr lang="en-GB" sz="2800" b="0" i="0" smtClean="0"/>
                        <m:t>) </m:t>
                      </m:r>
                      <m:r>
                        <m:rPr>
                          <m:nor/>
                        </m:rPr>
                        <a:rPr lang="en-GB" sz="2800" b="0" i="0" smtClean="0"/>
                        <m:t>x</m:t>
                      </m:r>
                      <m:r>
                        <m:rPr>
                          <m:nor/>
                        </m:rPr>
                        <a:rPr lang="en-GB" sz="2800" b="0" i="0" smtClean="0"/>
                        <m:t> 36000</m:t>
                      </m:r>
                    </m:oMath>
                  </m:oMathPara>
                </a14:m>
                <a:endParaRPr lang="en-GB" sz="3000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4656"/>
                <a:ext cx="8686800" cy="8382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95736" y="4702150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X 36000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7" name="Curved Connector 6"/>
          <p:cNvCxnSpPr>
            <a:stCxn id="6" idx="2"/>
          </p:cNvCxnSpPr>
          <p:nvPr/>
        </p:nvCxnSpPr>
        <p:spPr>
          <a:xfrm rot="16200000" flipH="1">
            <a:off x="2746947" y="4988323"/>
            <a:ext cx="373742" cy="540060"/>
          </a:xfrm>
          <a:prstGeom prst="curved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19478837">
            <a:off x="2594484" y="4383028"/>
            <a:ext cx="694824" cy="423831"/>
          </a:xfrm>
          <a:prstGeom prst="arc">
            <a:avLst>
              <a:gd name="adj1" fmla="val 11829140"/>
              <a:gd name="adj2" fmla="val 2042906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5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⑤ </a:t>
            </a:r>
            <a:r>
              <a:rPr lang="en-GB" sz="4000" dirty="0" smtClean="0"/>
              <a:t>Define the type of storage</a:t>
            </a:r>
            <a:endParaRPr lang="en-GB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634142"/>
              </p:ext>
            </p:extLst>
          </p:nvPr>
        </p:nvGraphicFramePr>
        <p:xfrm>
          <a:off x="1" y="2222448"/>
          <a:ext cx="9143998" cy="4644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6666"/>
                <a:gridCol w="2601157"/>
                <a:gridCol w="1416157"/>
                <a:gridCol w="1416157"/>
                <a:gridCol w="1416157"/>
                <a:gridCol w="1907704"/>
              </a:tblGrid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 name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Masana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Bobichwada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Diblecheba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Bobichwada</a:t>
                      </a:r>
                      <a:r>
                        <a:rPr lang="en-US" sz="1800" dirty="0" smtClean="0">
                          <a:effectLst/>
                        </a:rPr>
                        <a:t> school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 students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Needs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5850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4680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Inlet flow_ Dry season (l/s)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0.125 l/s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0.125 l/s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 l/s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 l/s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③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Daily prod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8640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3456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④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Daytime prod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4500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1 440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⑤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storage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⑥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reservoir calculated (l)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52536" y="126876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If ① &lt; ④ (Total Need &lt; Daytime </a:t>
            </a:r>
            <a:r>
              <a:rPr lang="en-US" sz="2400" dirty="0" smtClean="0"/>
              <a:t>production)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Open flow</a:t>
            </a:r>
            <a:endParaRPr lang="en-GB" sz="2400" dirty="0"/>
          </a:p>
          <a:p>
            <a:r>
              <a:rPr lang="en-US" sz="2400" dirty="0"/>
              <a:t>If ① &gt; ④ (Total Need &gt; Daytime </a:t>
            </a:r>
            <a:r>
              <a:rPr lang="en-US" sz="2400" dirty="0" smtClean="0"/>
              <a:t>production)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Night storage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97786" y="5661248"/>
                <a:ext cx="8686800" cy="838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/>
                        </a:rPr>
                        <m:t>𝑻𝒐𝒕𝒂𝒍</m:t>
                      </m:r>
                      <m:r>
                        <a:rPr lang="en-GB" sz="2800" b="1" i="1" smtClean="0">
                          <a:latin typeface="Cambria Math"/>
                        </a:rPr>
                        <m:t> </m:t>
                      </m:r>
                      <m:r>
                        <a:rPr lang="en-GB" sz="2800" b="1" i="1" smtClean="0">
                          <a:latin typeface="Cambria Math"/>
                        </a:rPr>
                        <m:t>𝑵𝒆𝒆𝒅𝒔</m:t>
                      </m:r>
                      <m:r>
                        <a:rPr lang="en-GB" sz="2800" b="1" i="1" smtClean="0">
                          <a:latin typeface="Cambria Math"/>
                        </a:rPr>
                        <m:t>&gt;</m:t>
                      </m:r>
                      <m:r>
                        <a:rPr lang="en-GB" sz="2800" b="1" i="1" smtClean="0">
                          <a:latin typeface="Cambria Math"/>
                        </a:rPr>
                        <m:t>𝑫𝒂𝒚𝒕𝒊𝒎𝒆</m:t>
                      </m:r>
                      <m:r>
                        <a:rPr lang="en-GB" sz="2800" b="1" i="1" smtClean="0">
                          <a:latin typeface="Cambria Math"/>
                        </a:rPr>
                        <m:t> </m:t>
                      </m:r>
                      <m:r>
                        <a:rPr lang="en-GB" sz="2800" b="1" i="1" smtClean="0">
                          <a:latin typeface="Cambria Math"/>
                        </a:rPr>
                        <m:t>𝑷𝒓𝒐𝒅𝒖𝒄𝒕𝒊𝒐𝒏</m:t>
                      </m:r>
                    </m:oMath>
                  </m:oMathPara>
                </a14:m>
                <a:endParaRPr lang="en-GB" sz="2800" b="1" dirty="0" smtClean="0"/>
              </a:p>
              <a:p>
                <a:pPr marL="0" indent="0" algn="ctr">
                  <a:buNone/>
                </a:pPr>
                <a:r>
                  <a:rPr lang="en-GB" dirty="0" smtClean="0"/>
                  <a:t>The water needs to be stored at night.</a:t>
                </a:r>
                <a:endParaRPr lang="en-GB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86" y="5661248"/>
                <a:ext cx="8686800" cy="838200"/>
              </a:xfrm>
              <a:prstGeom prst="rect">
                <a:avLst/>
              </a:prstGeom>
              <a:blipFill rotWithShape="1">
                <a:blip r:embed="rId2"/>
                <a:stretch>
                  <a:fillRect b="-143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58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⑤ </a:t>
            </a:r>
            <a:r>
              <a:rPr lang="en-GB" sz="4000" dirty="0" smtClean="0"/>
              <a:t>Calculate the Volume of the reservoir</a:t>
            </a:r>
            <a:endParaRPr lang="en-GB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414722"/>
              </p:ext>
            </p:extLst>
          </p:nvPr>
        </p:nvGraphicFramePr>
        <p:xfrm>
          <a:off x="1" y="2222448"/>
          <a:ext cx="9143998" cy="4644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6666"/>
                <a:gridCol w="2601157"/>
                <a:gridCol w="1416157"/>
                <a:gridCol w="1416157"/>
                <a:gridCol w="1416157"/>
                <a:gridCol w="1907704"/>
              </a:tblGrid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 name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Masana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Bobichwada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Diblecheba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Bobichwada</a:t>
                      </a:r>
                      <a:r>
                        <a:rPr lang="en-US" sz="1800" dirty="0" smtClean="0">
                          <a:effectLst/>
                        </a:rPr>
                        <a:t> school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 students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Needs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5850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4680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Inlet flow_ Dry season (l/s)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0.125 l/s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0.125 l/s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 l/s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 l/s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③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Daily prod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8640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3456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④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Daytime prod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4500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1 440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⑤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storage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Night storage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Night storage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Night storage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Night storage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⑥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reservoir calculated (l)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81000" y="1294656"/>
                <a:ext cx="8686800" cy="838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b="1"/>
                            <m:t>V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b="1"/>
                            <m:t>Reservoir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b="1"/>
                        <m:t> (</m:t>
                      </m:r>
                      <m:r>
                        <m:rPr>
                          <m:nor/>
                        </m:rPr>
                        <a:rPr lang="en-US" sz="2800" b="1"/>
                        <m:t>l</m:t>
                      </m:r>
                      <m:r>
                        <m:rPr>
                          <m:nor/>
                        </m:rPr>
                        <a:rPr lang="en-US" sz="2800" b="1"/>
                        <m:t>)</m:t>
                      </m:r>
                      <m:r>
                        <m:rPr>
                          <m:nor/>
                        </m:rPr>
                        <a:rPr lang="en-GB" sz="2800" b="1" i="0" smtClean="0"/>
                        <m:t> </m:t>
                      </m:r>
                      <m:r>
                        <m:rPr>
                          <m:nor/>
                        </m:rPr>
                        <a:rPr lang="en-US" sz="2800" b="1"/>
                        <m:t>=</m:t>
                      </m:r>
                      <m:r>
                        <m:rPr>
                          <m:nor/>
                        </m:rPr>
                        <a:rPr lang="en-GB" sz="2800" b="1" i="0" smtClean="0"/>
                        <m:t> </m:t>
                      </m:r>
                      <m:r>
                        <m:rPr>
                          <m:nor/>
                        </m:rPr>
                        <a:rPr lang="en-US" sz="2800" b="1"/>
                        <m:t>Total</m:t>
                      </m:r>
                      <m:r>
                        <m:rPr>
                          <m:nor/>
                        </m:rPr>
                        <a:rPr lang="en-US" sz="2800" b="1"/>
                        <m:t> </m:t>
                      </m:r>
                      <m:r>
                        <m:rPr>
                          <m:nor/>
                        </m:rPr>
                        <a:rPr lang="en-US" sz="2800" b="1"/>
                        <m:t>daily</m:t>
                      </m:r>
                      <m:r>
                        <m:rPr>
                          <m:nor/>
                        </m:rPr>
                        <a:rPr lang="en-US" sz="2800" b="1"/>
                        <m:t> </m:t>
                      </m:r>
                      <m:r>
                        <m:rPr>
                          <m:nor/>
                        </m:rPr>
                        <a:rPr lang="en-US" sz="2800" b="1"/>
                        <m:t>needs</m:t>
                      </m:r>
                      <m:r>
                        <m:rPr>
                          <m:nor/>
                        </m:rPr>
                        <a:rPr lang="en-US" sz="2800" b="1"/>
                        <m:t> </m:t>
                      </m:r>
                      <m:r>
                        <m:rPr>
                          <m:nor/>
                        </m:rPr>
                        <a:rPr lang="en-US" sz="2800" b="1" i="1"/>
                        <m:t>−</m:t>
                      </m:r>
                      <m:r>
                        <m:rPr>
                          <m:nor/>
                        </m:rPr>
                        <a:rPr lang="en-US" sz="2800" b="1"/>
                        <m:t> </m:t>
                      </m:r>
                      <m:r>
                        <m:rPr>
                          <m:nor/>
                        </m:rPr>
                        <a:rPr lang="en-US" sz="2800" b="1"/>
                        <m:t>Daytime</m:t>
                      </m:r>
                      <m:r>
                        <m:rPr>
                          <m:nor/>
                        </m:rPr>
                        <a:rPr lang="en-US" sz="2800" b="1"/>
                        <m:t> </m:t>
                      </m:r>
                      <m:r>
                        <m:rPr>
                          <m:nor/>
                        </m:rPr>
                        <a:rPr lang="en-US" sz="2800" b="1"/>
                        <m:t>production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4656"/>
                <a:ext cx="8686800" cy="8382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⑤ </a:t>
            </a:r>
            <a:r>
              <a:rPr lang="en-GB" sz="4000" dirty="0" smtClean="0"/>
              <a:t>Calculate the Volume of the reservoir</a:t>
            </a:r>
            <a:endParaRPr lang="en-GB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672085"/>
              </p:ext>
            </p:extLst>
          </p:nvPr>
        </p:nvGraphicFramePr>
        <p:xfrm>
          <a:off x="1" y="2222448"/>
          <a:ext cx="9143998" cy="46629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6666"/>
                <a:gridCol w="2601157"/>
                <a:gridCol w="1416157"/>
                <a:gridCol w="1416157"/>
                <a:gridCol w="1416157"/>
                <a:gridCol w="1907704"/>
              </a:tblGrid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 name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Masana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Bobichwada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Diblecheba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Bobichwada</a:t>
                      </a:r>
                      <a:r>
                        <a:rPr lang="en-US" sz="1800" dirty="0" smtClean="0">
                          <a:effectLst/>
                        </a:rPr>
                        <a:t> school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 students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Needs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5850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4680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Inlet flow_ Dry season (l/s)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0.125 l/s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0.125 l/s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 l/s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 l/s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③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Daily prod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8640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3456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④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Daytime prod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4500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1 440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⑤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storage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Night storage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Night storage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Night storage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Night storage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⑥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reservoir calculated (l)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6300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- 4500 = 1800 l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81000" y="1294656"/>
                <a:ext cx="8686800" cy="838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b="1"/>
                            <m:t>V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b="1"/>
                            <m:t>Reservoir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b="1"/>
                        <m:t> (</m:t>
                      </m:r>
                      <m:r>
                        <m:rPr>
                          <m:nor/>
                        </m:rPr>
                        <a:rPr lang="en-US" sz="2800" b="1"/>
                        <m:t>l</m:t>
                      </m:r>
                      <m:r>
                        <m:rPr>
                          <m:nor/>
                        </m:rPr>
                        <a:rPr lang="en-US" sz="2800" b="1"/>
                        <m:t>)</m:t>
                      </m:r>
                      <m:r>
                        <m:rPr>
                          <m:nor/>
                        </m:rPr>
                        <a:rPr lang="en-GB" sz="2800" b="1" i="0" smtClean="0"/>
                        <m:t> </m:t>
                      </m:r>
                      <m:r>
                        <m:rPr>
                          <m:nor/>
                        </m:rPr>
                        <a:rPr lang="en-US" sz="2800" b="1"/>
                        <m:t>=</m:t>
                      </m:r>
                      <m:r>
                        <m:rPr>
                          <m:nor/>
                        </m:rPr>
                        <a:rPr lang="en-GB" sz="2800" b="1" i="0" smtClean="0"/>
                        <m:t> </m:t>
                      </m:r>
                      <m:r>
                        <m:rPr>
                          <m:nor/>
                        </m:rPr>
                        <a:rPr lang="en-US" sz="2800" b="1"/>
                        <m:t>Total</m:t>
                      </m:r>
                      <m:r>
                        <m:rPr>
                          <m:nor/>
                        </m:rPr>
                        <a:rPr lang="en-US" sz="2800" b="1"/>
                        <m:t> </m:t>
                      </m:r>
                      <m:r>
                        <m:rPr>
                          <m:nor/>
                        </m:rPr>
                        <a:rPr lang="en-US" sz="2800" b="1"/>
                        <m:t>daily</m:t>
                      </m:r>
                      <m:r>
                        <m:rPr>
                          <m:nor/>
                        </m:rPr>
                        <a:rPr lang="en-US" sz="2800" b="1"/>
                        <m:t> </m:t>
                      </m:r>
                      <m:r>
                        <m:rPr>
                          <m:nor/>
                        </m:rPr>
                        <a:rPr lang="en-US" sz="2800" b="1"/>
                        <m:t>needs</m:t>
                      </m:r>
                      <m:r>
                        <m:rPr>
                          <m:nor/>
                        </m:rPr>
                        <a:rPr lang="en-US" sz="2800" b="1"/>
                        <m:t> </m:t>
                      </m:r>
                      <m:r>
                        <m:rPr>
                          <m:nor/>
                        </m:rPr>
                        <a:rPr lang="en-US" sz="2800" b="1" i="1"/>
                        <m:t>−</m:t>
                      </m:r>
                      <m:r>
                        <m:rPr>
                          <m:nor/>
                        </m:rPr>
                        <a:rPr lang="en-US" sz="2800" b="1"/>
                        <m:t> </m:t>
                      </m:r>
                      <m:r>
                        <m:rPr>
                          <m:nor/>
                        </m:rPr>
                        <a:rPr lang="en-US" sz="2800" b="1"/>
                        <m:t>Daytime</m:t>
                      </m:r>
                      <m:r>
                        <m:rPr>
                          <m:nor/>
                        </m:rPr>
                        <a:rPr lang="en-US" sz="2800" b="1"/>
                        <m:t> </m:t>
                      </m:r>
                      <m:r>
                        <m:rPr>
                          <m:nor/>
                        </m:rPr>
                        <a:rPr lang="en-US" sz="2800" b="1"/>
                        <m:t>production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4656"/>
                <a:ext cx="8686800" cy="8382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8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⑤ </a:t>
            </a:r>
            <a:r>
              <a:rPr lang="en-GB" sz="4000" dirty="0" smtClean="0"/>
              <a:t>Calculate the Volume of the reservoir</a:t>
            </a:r>
            <a:endParaRPr lang="en-GB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16958"/>
              </p:ext>
            </p:extLst>
          </p:nvPr>
        </p:nvGraphicFramePr>
        <p:xfrm>
          <a:off x="1" y="2222448"/>
          <a:ext cx="9143998" cy="46629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6666"/>
                <a:gridCol w="2601157"/>
                <a:gridCol w="1416157"/>
                <a:gridCol w="1416157"/>
                <a:gridCol w="1416157"/>
                <a:gridCol w="1907704"/>
              </a:tblGrid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 name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Masana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Bobichwada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Diblecheba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Bobichwada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school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HH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 students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Needs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5850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4680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Inlet flow_ Dry season (l/s)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0.125 l/s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0.125 l/s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 l/s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 l/s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③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Daily prod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8640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3456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④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Daytime prod (l/day)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4500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4500 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1 440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⑤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storage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Night storage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Night storage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Night storage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Night storage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⑥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reservoir calculated (l)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6300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- 4500 = 1800 l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5850 - 4500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= </a:t>
                      </a: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1350 l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4680 – 3600 = 1080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2250 – 1440 =      810 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81000" y="1294656"/>
                <a:ext cx="8686800" cy="838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b="1"/>
                            <m:t>V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b="1"/>
                            <m:t>Reservoir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b="1"/>
                        <m:t> (</m:t>
                      </m:r>
                      <m:r>
                        <m:rPr>
                          <m:nor/>
                        </m:rPr>
                        <a:rPr lang="en-US" sz="2800" b="1"/>
                        <m:t>l</m:t>
                      </m:r>
                      <m:r>
                        <m:rPr>
                          <m:nor/>
                        </m:rPr>
                        <a:rPr lang="en-US" sz="2800" b="1"/>
                        <m:t>)</m:t>
                      </m:r>
                      <m:r>
                        <m:rPr>
                          <m:nor/>
                        </m:rPr>
                        <a:rPr lang="en-GB" sz="2800" b="1" i="0" smtClean="0"/>
                        <m:t> </m:t>
                      </m:r>
                      <m:r>
                        <m:rPr>
                          <m:nor/>
                        </m:rPr>
                        <a:rPr lang="en-US" sz="2800" b="1"/>
                        <m:t>=</m:t>
                      </m:r>
                      <m:r>
                        <m:rPr>
                          <m:nor/>
                        </m:rPr>
                        <a:rPr lang="en-GB" sz="2800" b="1" i="0" smtClean="0"/>
                        <m:t> </m:t>
                      </m:r>
                      <m:r>
                        <m:rPr>
                          <m:nor/>
                        </m:rPr>
                        <a:rPr lang="en-US" sz="2800" b="1"/>
                        <m:t>Total</m:t>
                      </m:r>
                      <m:r>
                        <m:rPr>
                          <m:nor/>
                        </m:rPr>
                        <a:rPr lang="en-US" sz="2800" b="1"/>
                        <m:t> </m:t>
                      </m:r>
                      <m:r>
                        <m:rPr>
                          <m:nor/>
                        </m:rPr>
                        <a:rPr lang="en-US" sz="2800" b="1"/>
                        <m:t>daily</m:t>
                      </m:r>
                      <m:r>
                        <m:rPr>
                          <m:nor/>
                        </m:rPr>
                        <a:rPr lang="en-US" sz="2800" b="1"/>
                        <m:t> </m:t>
                      </m:r>
                      <m:r>
                        <m:rPr>
                          <m:nor/>
                        </m:rPr>
                        <a:rPr lang="en-US" sz="2800" b="1"/>
                        <m:t>needs</m:t>
                      </m:r>
                      <m:r>
                        <m:rPr>
                          <m:nor/>
                        </m:rPr>
                        <a:rPr lang="en-US" sz="2800" b="1"/>
                        <m:t> </m:t>
                      </m:r>
                      <m:r>
                        <m:rPr>
                          <m:nor/>
                        </m:rPr>
                        <a:rPr lang="en-US" sz="2800" b="1" i="1"/>
                        <m:t>−</m:t>
                      </m:r>
                      <m:r>
                        <m:rPr>
                          <m:nor/>
                        </m:rPr>
                        <a:rPr lang="en-US" sz="2800" b="1"/>
                        <m:t> </m:t>
                      </m:r>
                      <m:r>
                        <m:rPr>
                          <m:nor/>
                        </m:rPr>
                        <a:rPr lang="en-US" sz="2800" b="1"/>
                        <m:t>Daytime</m:t>
                      </m:r>
                      <m:r>
                        <m:rPr>
                          <m:nor/>
                        </m:rPr>
                        <a:rPr lang="en-US" sz="2800" b="1"/>
                        <m:t> </m:t>
                      </m:r>
                      <m:r>
                        <m:rPr>
                          <m:nor/>
                        </m:rPr>
                        <a:rPr lang="en-US" sz="2800" b="1"/>
                        <m:t>production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4656"/>
                <a:ext cx="8686800" cy="8382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72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Reservoirs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Store water when faucet of WP is closed</a:t>
            </a:r>
          </a:p>
          <a:p>
            <a:r>
              <a:rPr lang="en-GB" dirty="0" smtClean="0"/>
              <a:t>Night storage</a:t>
            </a:r>
          </a:p>
          <a:p>
            <a:pPr lvl="1">
              <a:buFont typeface="Wingdings"/>
              <a:buChar char="à"/>
            </a:pPr>
            <a:r>
              <a:rPr lang="en-GB" b="1" dirty="0" smtClean="0">
                <a:sym typeface="Wingdings" pitchFamily="2" charset="2"/>
              </a:rPr>
              <a:t>Useless to calculate storage for more than 14 h</a:t>
            </a:r>
          </a:p>
        </p:txBody>
      </p:sp>
    </p:spTree>
    <p:extLst>
      <p:ext uri="{BB962C8B-B14F-4D97-AF65-F5344CB8AC3E}">
        <p14:creationId xmlns:p14="http://schemas.microsoft.com/office/powerpoint/2010/main" val="355847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616228"/>
              </p:ext>
            </p:extLst>
          </p:nvPr>
        </p:nvGraphicFramePr>
        <p:xfrm>
          <a:off x="179511" y="1484783"/>
          <a:ext cx="8712968" cy="462686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356484"/>
                <a:gridCol w="4356484"/>
              </a:tblGrid>
              <a:tr h="225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Advantage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Disadvantage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253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bg1"/>
                          </a:solidFill>
                          <a:effectLst/>
                        </a:rPr>
                        <a:t>Common</a:t>
                      </a:r>
                      <a:r>
                        <a:rPr lang="en-GB" sz="2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reservoir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079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2400" b="0" dirty="0">
                          <a:effectLst/>
                        </a:rPr>
                        <a:t>Sharing </a:t>
                      </a:r>
                      <a:r>
                        <a:rPr lang="en-GB" sz="2400" b="0" dirty="0" smtClean="0">
                          <a:effectLst/>
                        </a:rPr>
                        <a:t>the </a:t>
                      </a:r>
                      <a:r>
                        <a:rPr lang="en-GB" sz="2400" b="0" dirty="0">
                          <a:effectLst/>
                        </a:rPr>
                        <a:t>volume above the </a:t>
                      </a:r>
                      <a:r>
                        <a:rPr lang="en-GB" sz="2400" b="0" dirty="0" smtClean="0">
                          <a:effectLst/>
                        </a:rPr>
                        <a:t>partition</a:t>
                      </a:r>
                      <a:endParaRPr lang="en-GB" sz="2400" b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2400" b="0" dirty="0" smtClean="0">
                          <a:effectLst/>
                        </a:rPr>
                        <a:t>On</a:t>
                      </a:r>
                      <a:r>
                        <a:rPr lang="en-GB" sz="2400" b="0" baseline="0" dirty="0" smtClean="0">
                          <a:effectLst/>
                        </a:rPr>
                        <a:t> steep slope </a:t>
                      </a:r>
                      <a:r>
                        <a:rPr lang="en-GB" sz="2400" b="0" dirty="0" smtClean="0">
                          <a:effectLst/>
                        </a:rPr>
                        <a:t>to much pressure on faucets</a:t>
                      </a:r>
                      <a:endParaRPr lang="en-GB" sz="2400" b="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2253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On </a:t>
                      </a:r>
                      <a:r>
                        <a:rPr lang="en-GB" sz="2400" dirty="0" smtClean="0">
                          <a:solidFill>
                            <a:schemeClr val="bg1"/>
                          </a:solidFill>
                          <a:effectLst/>
                        </a:rPr>
                        <a:t>spot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1503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2400" b="0" dirty="0">
                          <a:effectLst/>
                        </a:rPr>
                        <a:t>Each community manage </a:t>
                      </a:r>
                      <a:r>
                        <a:rPr lang="en-GB" sz="2400" b="0" dirty="0" smtClean="0">
                          <a:effectLst/>
                        </a:rPr>
                        <a:t>its</a:t>
                      </a:r>
                      <a:r>
                        <a:rPr lang="en-GB" sz="2400" b="0" baseline="0" dirty="0" smtClean="0">
                          <a:effectLst/>
                        </a:rPr>
                        <a:t> </a:t>
                      </a:r>
                      <a:r>
                        <a:rPr lang="en-GB" sz="2400" b="0" dirty="0" smtClean="0">
                          <a:effectLst/>
                        </a:rPr>
                        <a:t>storage</a:t>
                      </a:r>
                      <a:endParaRPr lang="en-GB" sz="24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2400" b="0" dirty="0" smtClean="0">
                          <a:effectLst/>
                        </a:rPr>
                        <a:t>Easier</a:t>
                      </a:r>
                      <a:r>
                        <a:rPr lang="en-GB" sz="2400" b="0" baseline="0" dirty="0" smtClean="0">
                          <a:effectLst/>
                        </a:rPr>
                        <a:t> to understand</a:t>
                      </a:r>
                      <a:endParaRPr lang="en-GB" sz="24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2400" b="0" dirty="0" smtClean="0">
                          <a:effectLst/>
                        </a:rPr>
                        <a:t>Overflow </a:t>
                      </a:r>
                      <a:r>
                        <a:rPr lang="en-GB" sz="2400" b="0" dirty="0">
                          <a:effectLst/>
                        </a:rPr>
                        <a:t>goes to cattle trough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2400" b="0" dirty="0">
                          <a:effectLst/>
                        </a:rPr>
                        <a:t>Quick and easy to build with mould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2400" b="0" dirty="0" smtClean="0">
                          <a:effectLst/>
                        </a:rPr>
                        <a:t>No sharing the volume above the partition</a:t>
                      </a:r>
                      <a:endParaRPr lang="en-GB" sz="2400" b="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New Approach</a:t>
            </a:r>
            <a:br>
              <a:rPr lang="en-GB" dirty="0" smtClean="0"/>
            </a:br>
            <a:r>
              <a:rPr lang="en-GB" sz="3100" dirty="0"/>
              <a:t>Construction of one Reservoir for one </a:t>
            </a:r>
            <a:r>
              <a:rPr lang="en-GB" sz="3100" dirty="0" smtClean="0"/>
              <a:t>WP</a:t>
            </a: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110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8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t="25532" r="22683" b="30930"/>
          <a:stretch/>
        </p:blipFill>
        <p:spPr bwMode="auto">
          <a:xfrm>
            <a:off x="107504" y="1672082"/>
            <a:ext cx="9074252" cy="377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Reservoir is close to WP</a:t>
            </a:r>
            <a:br>
              <a:rPr lang="en-GB" dirty="0" smtClean="0"/>
            </a:br>
            <a:r>
              <a:rPr lang="en-GB" sz="3100" dirty="0" smtClean="0"/>
              <a:t>If possible above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6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Reservoir overflow to cattle through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10840" r="7338" b="19115"/>
          <a:stretch/>
        </p:blipFill>
        <p:spPr bwMode="auto">
          <a:xfrm>
            <a:off x="467544" y="1212156"/>
            <a:ext cx="8424936" cy="512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0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ctif\Documents\0 Ethiopie\8.Capi\Tank Sizing\Individual\Building\Found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3" r="25557" b="29658"/>
          <a:stretch/>
        </p:blipFill>
        <p:spPr bwMode="auto">
          <a:xfrm>
            <a:off x="323528" y="2449416"/>
            <a:ext cx="3600000" cy="440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ctif\Documents\0 Ethiopie\8.Capi\Tank Sizing\Individual\Building\Slab B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7" r="21998" b="3942"/>
          <a:stretch/>
        </p:blipFill>
        <p:spPr bwMode="auto">
          <a:xfrm>
            <a:off x="323528" y="3514430"/>
            <a:ext cx="3600000" cy="33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ctif\Documents\0 Ethiopie\8.Capi\Tank Sizing\Individual\Building\Sla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4" t="-457" r="34178" b="457"/>
          <a:stretch/>
        </p:blipFill>
        <p:spPr bwMode="auto">
          <a:xfrm>
            <a:off x="323528" y="2448622"/>
            <a:ext cx="3600000" cy="4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ctif\Documents\0 Ethiopie\8.Capi\Tank Sizing\Individual\Building\Ins Mol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8" r="27208" b="9114"/>
          <a:stretch/>
        </p:blipFill>
        <p:spPr bwMode="auto">
          <a:xfrm>
            <a:off x="344861" y="749702"/>
            <a:ext cx="3600000" cy="617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ctif\Documents\0 Ethiopie\8.Capi\Tank Sizing\Individual\Building\Vba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8" t="13864" r="30388"/>
          <a:stretch/>
        </p:blipFill>
        <p:spPr bwMode="auto">
          <a:xfrm>
            <a:off x="311374" y="584478"/>
            <a:ext cx="3600000" cy="650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Actif\Documents\0 Ethiopie\8.Capi\Tank Sizing\Individual\Building\Circl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r="25520"/>
          <a:stretch/>
        </p:blipFill>
        <p:spPr bwMode="auto">
          <a:xfrm>
            <a:off x="348681" y="570560"/>
            <a:ext cx="3600000" cy="62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ctif\Documents\0 Ethiopie\8.Capi\Tank Sizing\Individual\Building\Wall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9" r="26024"/>
          <a:stretch/>
        </p:blipFill>
        <p:spPr bwMode="auto">
          <a:xfrm>
            <a:off x="348681" y="358961"/>
            <a:ext cx="3600000" cy="64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Actif\Documents\0 Ethiopie\8.Capi\Tank Sizing\Individual\Building\Wall2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1" t="9370" r="39816" b="-1"/>
          <a:stretch/>
        </p:blipFill>
        <p:spPr bwMode="auto">
          <a:xfrm>
            <a:off x="330027" y="358961"/>
            <a:ext cx="3637307" cy="64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Actif\Documents\0 Ethiopie\8.Capi\Tank Sizing\Individual\Building\Finished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3" r="39863"/>
          <a:stretch/>
        </p:blipFill>
        <p:spPr bwMode="auto">
          <a:xfrm>
            <a:off x="323528" y="-27062"/>
            <a:ext cx="3600000" cy="66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8681" y="1390771"/>
            <a:ext cx="49251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Foundation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Slab reinforcement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Slab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Placing inside </a:t>
            </a:r>
            <a:r>
              <a:rPr lang="en-GB" sz="2800" dirty="0" smtClean="0"/>
              <a:t>mould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Vertical </a:t>
            </a:r>
            <a:r>
              <a:rPr lang="en-GB" sz="2800" dirty="0" smtClean="0"/>
              <a:t>reinforcement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Circular reinforcement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Casting the wall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Wall finished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Reservoir finished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58553" y="73211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Concrete Reservoir construction</a:t>
            </a:r>
            <a:br>
              <a:rPr lang="en-GB" dirty="0" smtClean="0"/>
            </a:br>
            <a:r>
              <a:rPr lang="en-GB" dirty="0" smtClean="0"/>
              <a:t>E</a:t>
            </a:r>
            <a:r>
              <a:rPr lang="en-GB" sz="3600" dirty="0" smtClean="0"/>
              <a:t>xtremely durable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662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Total daily needs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65104"/>
              </a:xfrm>
            </p:spPr>
            <p:txBody>
              <a:bodyPr/>
              <a:lstStyle/>
              <a:p>
                <a:r>
                  <a:rPr lang="en-GB" dirty="0" smtClean="0">
                    <a:sym typeface="Wingdings" pitchFamily="2" charset="2"/>
                  </a:rPr>
                  <a:t>Amount of water required to supply the population of the WP:</a:t>
                </a:r>
              </a:p>
              <a:p>
                <a:pPr lvl="1">
                  <a:spcAft>
                    <a:spcPts val="1200"/>
                  </a:spcAft>
                  <a:buFont typeface="Wingdings"/>
                  <a:buChar char="à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/>
                      <m:t>Total</m:t>
                    </m:r>
                    <m:r>
                      <m:rPr>
                        <m:nor/>
                      </m:rPr>
                      <a:rPr lang="en-US" sz="2000" b="1"/>
                      <m:t> </m:t>
                    </m:r>
                    <m:r>
                      <m:rPr>
                        <m:nor/>
                      </m:rPr>
                      <a:rPr lang="en-US" sz="2000" b="1"/>
                      <m:t>daily</m:t>
                    </m:r>
                    <m:r>
                      <m:rPr>
                        <m:nor/>
                      </m:rPr>
                      <a:rPr lang="en-US" sz="2000" b="1"/>
                      <m:t> </m:t>
                    </m:r>
                    <m:r>
                      <m:rPr>
                        <m:nor/>
                      </m:rPr>
                      <a:rPr lang="en-US" sz="2000" b="1"/>
                      <m:t>Needs</m:t>
                    </m:r>
                    <m:r>
                      <m:rPr>
                        <m:nor/>
                      </m:rPr>
                      <a:rPr lang="en-US" sz="2000" b="1"/>
                      <m:t> (</m:t>
                    </m:r>
                    <m:r>
                      <m:rPr>
                        <m:nor/>
                      </m:rPr>
                      <a:rPr lang="en-US" sz="2000" b="1"/>
                      <m:t>l</m:t>
                    </m:r>
                    <m:r>
                      <m:rPr>
                        <m:nor/>
                      </m:rPr>
                      <a:rPr lang="en-US" sz="2000" b="1"/>
                      <m:t>/</m:t>
                    </m:r>
                    <m:r>
                      <m:rPr>
                        <m:nor/>
                      </m:rPr>
                      <a:rPr lang="en-US" sz="2000" b="1"/>
                      <m:t>day</m:t>
                    </m:r>
                    <m:r>
                      <m:rPr>
                        <m:nor/>
                      </m:rPr>
                      <a:rPr lang="en-US" sz="2000" b="1"/>
                      <m:t>) </m:t>
                    </m:r>
                    <m:r>
                      <m:rPr>
                        <m:nor/>
                      </m:rPr>
                      <a:rPr lang="en-US" sz="2000"/>
                      <m:t>=</m:t>
                    </m:r>
                    <m:r>
                      <m:rPr>
                        <m:nor/>
                      </m:rPr>
                      <a:rPr lang="en-US" sz="2000"/>
                      <m:t>nb</m:t>
                    </m:r>
                    <m:r>
                      <m:rPr>
                        <m:nor/>
                      </m:rPr>
                      <a:rPr lang="en-US" sz="2000"/>
                      <m:t> </m:t>
                    </m:r>
                    <m:r>
                      <m:rPr>
                        <m:nor/>
                      </m:rPr>
                      <a:rPr lang="en-US" sz="2000"/>
                      <m:t>of</m:t>
                    </m:r>
                    <m:r>
                      <m:rPr>
                        <m:nor/>
                      </m:rPr>
                      <a:rPr lang="en-US" sz="2000"/>
                      <m:t> </m:t>
                    </m:r>
                    <m:r>
                      <m:rPr>
                        <m:nor/>
                      </m:rPr>
                      <a:rPr lang="en-US" sz="2000"/>
                      <m:t>HH</m:t>
                    </m:r>
                    <m:r>
                      <m:rPr>
                        <m:nor/>
                      </m:rPr>
                      <a:rPr lang="en-US" sz="2000"/>
                      <m:t> × </m:t>
                    </m:r>
                    <m:r>
                      <m:rPr>
                        <m:nor/>
                      </m:rPr>
                      <a:rPr lang="en-US" sz="2000"/>
                      <m:t>Need</m:t>
                    </m:r>
                    <m:r>
                      <m:rPr>
                        <m:nor/>
                      </m:rPr>
                      <a:rPr lang="en-US" sz="2000"/>
                      <m:t>(</m:t>
                    </m:r>
                    <m:r>
                      <m:rPr>
                        <m:nor/>
                      </m:rPr>
                      <a:rPr lang="en-US" sz="2000"/>
                      <m:t>l</m:t>
                    </m:r>
                    <m:r>
                      <m:rPr>
                        <m:nor/>
                      </m:rPr>
                      <a:rPr lang="en-US" sz="2000"/>
                      <m:t>/</m:t>
                    </m:r>
                    <m:r>
                      <m:rPr>
                        <m:nor/>
                      </m:rPr>
                      <a:rPr lang="en-US" sz="2000"/>
                      <m:t>pers</m:t>
                    </m:r>
                    <m:r>
                      <m:rPr>
                        <m:nor/>
                      </m:rPr>
                      <a:rPr lang="en-US" sz="2000"/>
                      <m:t>/</m:t>
                    </m:r>
                    <m:r>
                      <m:rPr>
                        <m:nor/>
                      </m:rPr>
                      <a:rPr lang="en-US" sz="2000"/>
                      <m:t>day</m:t>
                    </m:r>
                    <m:r>
                      <m:rPr>
                        <m:nor/>
                      </m:rPr>
                      <a:rPr lang="en-US" sz="2000"/>
                      <m:t>)×</m:t>
                    </m:r>
                    <m:r>
                      <m:rPr>
                        <m:nor/>
                      </m:rPr>
                      <a:rPr lang="en-US" sz="2000"/>
                      <m:t>nb</m:t>
                    </m:r>
                    <m:r>
                      <m:rPr>
                        <m:nor/>
                      </m:rPr>
                      <a:rPr lang="en-US" sz="2000"/>
                      <m:t> </m:t>
                    </m:r>
                    <m:r>
                      <m:rPr>
                        <m:nor/>
                      </m:rPr>
                      <a:rPr lang="en-US" sz="2000"/>
                      <m:t>of</m:t>
                    </m:r>
                    <m:r>
                      <m:rPr>
                        <m:nor/>
                      </m:rPr>
                      <a:rPr lang="en-US" sz="2000"/>
                      <m:t> </m:t>
                    </m:r>
                    <m:r>
                      <m:rPr>
                        <m:nor/>
                      </m:rPr>
                      <a:rPr lang="en-US" sz="2000"/>
                      <m:t>pers</m:t>
                    </m:r>
                    <m:r>
                      <m:rPr>
                        <m:nor/>
                      </m:rPr>
                      <a:rPr lang="en-US" sz="2000"/>
                      <m:t> </m:t>
                    </m:r>
                    <m:r>
                      <m:rPr>
                        <m:nor/>
                      </m:rPr>
                      <a:rPr lang="en-US" sz="2000"/>
                      <m:t>per</m:t>
                    </m:r>
                    <m:r>
                      <m:rPr>
                        <m:nor/>
                      </m:rPr>
                      <a:rPr lang="en-US" sz="2000"/>
                      <m:t> </m:t>
                    </m:r>
                    <m:r>
                      <m:rPr>
                        <m:nor/>
                      </m:rPr>
                      <a:rPr lang="en-US" sz="2000"/>
                      <m:t>HH</m:t>
                    </m:r>
                  </m:oMath>
                </a14:m>
                <a:endParaRPr lang="en-GB" sz="2000" dirty="0" smtClean="0"/>
              </a:p>
              <a:p>
                <a:pPr lvl="1">
                  <a:spcAft>
                    <a:spcPts val="1200"/>
                  </a:spcAft>
                  <a:buFont typeface="Wingdings"/>
                  <a:buChar char="à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smtClean="0"/>
                      <m:t>Total</m:t>
                    </m:r>
                    <m:r>
                      <m:rPr>
                        <m:nor/>
                      </m:rPr>
                      <a:rPr lang="en-US" sz="2000" b="1" smtClean="0"/>
                      <m:t> </m:t>
                    </m:r>
                    <m:r>
                      <m:rPr>
                        <m:nor/>
                      </m:rPr>
                      <a:rPr lang="en-US" sz="2000" b="1" smtClean="0"/>
                      <m:t>daily</m:t>
                    </m:r>
                    <m:r>
                      <m:rPr>
                        <m:nor/>
                      </m:rPr>
                      <a:rPr lang="en-US" sz="2000" b="1" smtClean="0"/>
                      <m:t> </m:t>
                    </m:r>
                    <m:r>
                      <m:rPr>
                        <m:nor/>
                      </m:rPr>
                      <a:rPr lang="en-US" sz="2000" b="1" smtClean="0"/>
                      <m:t>Needs</m:t>
                    </m:r>
                    <m:r>
                      <m:rPr>
                        <m:nor/>
                      </m:rPr>
                      <a:rPr lang="en-US" sz="2000" b="1" smtClean="0"/>
                      <m:t> (</m:t>
                    </m:r>
                    <m:r>
                      <m:rPr>
                        <m:nor/>
                      </m:rPr>
                      <a:rPr lang="en-US" sz="2000" b="1" smtClean="0"/>
                      <m:t>l</m:t>
                    </m:r>
                    <m:r>
                      <m:rPr>
                        <m:nor/>
                      </m:rPr>
                      <a:rPr lang="en-US" sz="2000" b="1" smtClean="0"/>
                      <m:t>/</m:t>
                    </m:r>
                    <m:r>
                      <m:rPr>
                        <m:nor/>
                      </m:rPr>
                      <a:rPr lang="en-US" sz="2000" b="1" smtClean="0"/>
                      <m:t>day</m:t>
                    </m:r>
                    <m:r>
                      <m:rPr>
                        <m:nor/>
                      </m:rPr>
                      <a:rPr lang="en-US" sz="2000" b="1" smtClean="0"/>
                      <m:t>) </m:t>
                    </m:r>
                    <m:r>
                      <m:rPr>
                        <m:nor/>
                      </m:rPr>
                      <a:rPr lang="en-GB" sz="2000" b="0" i="0" smtClean="0"/>
                      <m:t>= </m:t>
                    </m:r>
                    <m:r>
                      <m:rPr>
                        <m:nor/>
                      </m:rPr>
                      <a:rPr lang="en-GB" sz="2000" b="0" i="0" smtClean="0"/>
                      <m:t>nb</m:t>
                    </m:r>
                    <m:r>
                      <m:rPr>
                        <m:nor/>
                      </m:rPr>
                      <a:rPr lang="en-GB" sz="2000" b="0" i="0" smtClean="0"/>
                      <m:t> </m:t>
                    </m:r>
                    <m:r>
                      <m:rPr>
                        <m:nor/>
                      </m:rPr>
                      <a:rPr lang="en-US" sz="2000" smtClean="0"/>
                      <m:t>of</m:t>
                    </m:r>
                    <m:r>
                      <m:rPr>
                        <m:nor/>
                      </m:rPr>
                      <a:rPr lang="en-US" sz="2000" smtClean="0"/>
                      <m:t> </m:t>
                    </m:r>
                    <m:r>
                      <m:rPr>
                        <m:nor/>
                      </m:rPr>
                      <a:rPr lang="en-US" sz="2000" smtClean="0"/>
                      <m:t>HH</m:t>
                    </m:r>
                    <m:r>
                      <m:rPr>
                        <m:nor/>
                      </m:rPr>
                      <a:rPr lang="en-US" sz="2000" smtClean="0"/>
                      <m:t> ×</m:t>
                    </m:r>
                    <m:r>
                      <m:rPr>
                        <m:nor/>
                      </m:rPr>
                      <a:rPr lang="en-GB" sz="2000" b="0" i="0" smtClean="0"/>
                      <m:t> 15 (</m:t>
                    </m:r>
                    <m:r>
                      <m:rPr>
                        <m:nor/>
                      </m:rPr>
                      <a:rPr lang="en-GB" sz="2000" b="0" i="0" smtClean="0"/>
                      <m:t>l</m:t>
                    </m:r>
                    <m:r>
                      <m:rPr>
                        <m:nor/>
                      </m:rPr>
                      <a:rPr lang="en-GB" sz="2000" b="0" i="0" smtClean="0"/>
                      <m:t>/</m:t>
                    </m:r>
                    <m:r>
                      <m:rPr>
                        <m:nor/>
                      </m:rPr>
                      <a:rPr lang="en-GB" sz="2000" b="0" i="0" smtClean="0"/>
                      <m:t>pers</m:t>
                    </m:r>
                    <m:r>
                      <m:rPr>
                        <m:nor/>
                      </m:rPr>
                      <a:rPr lang="en-GB" sz="2000" b="0" i="0" smtClean="0"/>
                      <m:t>/</m:t>
                    </m:r>
                    <m:r>
                      <m:rPr>
                        <m:nor/>
                      </m:rPr>
                      <a:rPr lang="en-GB" sz="2000" b="0" i="0" smtClean="0"/>
                      <m:t>day</m:t>
                    </m:r>
                    <m:r>
                      <m:rPr>
                        <m:nor/>
                      </m:rPr>
                      <a:rPr lang="en-GB" sz="2000" b="0" i="0" smtClean="0"/>
                      <m:t>) </m:t>
                    </m:r>
                    <m:r>
                      <m:rPr>
                        <m:nor/>
                      </m:rPr>
                      <a:rPr lang="en-GB" sz="2000" b="0" i="0" smtClean="0"/>
                      <m:t>x</m:t>
                    </m:r>
                    <m:r>
                      <m:rPr>
                        <m:nor/>
                      </m:rPr>
                      <a:rPr lang="en-GB" sz="2000" b="0" i="0" smtClean="0"/>
                      <m:t> 6 (</m:t>
                    </m:r>
                    <m:r>
                      <m:rPr>
                        <m:nor/>
                      </m:rPr>
                      <a:rPr lang="en-GB" sz="2000" b="0" i="0" smtClean="0"/>
                      <m:t>pers</m:t>
                    </m:r>
                    <m:r>
                      <m:rPr>
                        <m:nor/>
                      </m:rPr>
                      <a:rPr lang="en-GB" sz="2000" b="0" i="0" smtClean="0"/>
                      <m:t>/</m:t>
                    </m:r>
                    <m:r>
                      <m:rPr>
                        <m:nor/>
                      </m:rPr>
                      <a:rPr lang="en-GB" sz="2000" b="0" i="0" smtClean="0"/>
                      <m:t>HH</m:t>
                    </m:r>
                    <m:r>
                      <m:rPr>
                        <m:nor/>
                      </m:rPr>
                      <a:rPr lang="en-GB" sz="2000" b="0" i="0" smtClean="0"/>
                      <m:t>)</m:t>
                    </m:r>
                    <m:r>
                      <m:rPr>
                        <m:nor/>
                      </m:rPr>
                      <a:rPr lang="en-US" sz="2000" smtClean="0"/>
                      <m:t> </m:t>
                    </m:r>
                  </m:oMath>
                </a14:m>
                <a:endParaRPr lang="en-GB" sz="2000" dirty="0" smtClean="0"/>
              </a:p>
              <a:p>
                <a:pPr lvl="1">
                  <a:buFont typeface="Wingdings"/>
                  <a:buChar char="à"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65104"/>
              </a:xfrm>
              <a:blipFill rotWithShape="1">
                <a:blip r:embed="rId2"/>
                <a:stretch>
                  <a:fillRect l="-1544" t="-1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81000" y="4437112"/>
                <a:ext cx="8686800" cy="838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1" i="0" smtClean="0"/>
                        <m:t>T</m:t>
                      </m:r>
                      <m:r>
                        <m:rPr>
                          <m:nor/>
                        </m:rPr>
                        <a:rPr lang="en-US" sz="2800" b="1"/>
                        <m:t>otal</m:t>
                      </m:r>
                      <m:r>
                        <m:rPr>
                          <m:nor/>
                        </m:rPr>
                        <a:rPr lang="en-US" sz="2800" b="1"/>
                        <m:t> </m:t>
                      </m:r>
                      <m:r>
                        <m:rPr>
                          <m:nor/>
                        </m:rPr>
                        <a:rPr lang="en-US" sz="2800" b="1"/>
                        <m:t>daily</m:t>
                      </m:r>
                      <m:r>
                        <m:rPr>
                          <m:nor/>
                        </m:rPr>
                        <a:rPr lang="en-US" sz="2800" b="1"/>
                        <m:t> </m:t>
                      </m:r>
                      <m:r>
                        <m:rPr>
                          <m:nor/>
                        </m:rPr>
                        <a:rPr lang="en-US" sz="2800" b="1"/>
                        <m:t>Needs</m:t>
                      </m:r>
                      <m:r>
                        <m:rPr>
                          <m:nor/>
                        </m:rPr>
                        <a:rPr lang="en-US" sz="2800" b="1"/>
                        <m:t> (</m:t>
                      </m:r>
                      <m:r>
                        <m:rPr>
                          <m:nor/>
                        </m:rPr>
                        <a:rPr lang="en-US" sz="2800" b="1"/>
                        <m:t>l</m:t>
                      </m:r>
                      <m:r>
                        <m:rPr>
                          <m:nor/>
                        </m:rPr>
                        <a:rPr lang="en-US" sz="2800" b="1"/>
                        <m:t>/</m:t>
                      </m:r>
                      <m:r>
                        <m:rPr>
                          <m:nor/>
                        </m:rPr>
                        <a:rPr lang="en-US" sz="2800" b="1"/>
                        <m:t>day</m:t>
                      </m:r>
                      <m:r>
                        <m:rPr>
                          <m:nor/>
                        </m:rPr>
                        <a:rPr lang="en-US" sz="2800" b="1"/>
                        <m:t>) </m:t>
                      </m:r>
                      <m:r>
                        <m:rPr>
                          <m:nor/>
                        </m:rPr>
                        <a:rPr lang="en-GB" sz="2800"/>
                        <m:t>= </m:t>
                      </m:r>
                      <m:r>
                        <m:rPr>
                          <m:nor/>
                        </m:rPr>
                        <a:rPr lang="en-GB" sz="2800"/>
                        <m:t>nb</m:t>
                      </m:r>
                      <m:r>
                        <m:rPr>
                          <m:nor/>
                        </m:rPr>
                        <a:rPr lang="en-GB" sz="2800"/>
                        <m:t> </m:t>
                      </m:r>
                      <m:r>
                        <m:rPr>
                          <m:nor/>
                        </m:rPr>
                        <a:rPr lang="en-US" sz="2800"/>
                        <m:t>of</m:t>
                      </m:r>
                      <m:r>
                        <m:rPr>
                          <m:nor/>
                        </m:rPr>
                        <a:rPr lang="en-US" sz="2800"/>
                        <m:t> </m:t>
                      </m:r>
                      <m:r>
                        <m:rPr>
                          <m:nor/>
                        </m:rPr>
                        <a:rPr lang="en-US" sz="2800"/>
                        <m:t>HH</m:t>
                      </m:r>
                      <m:r>
                        <m:rPr>
                          <m:nor/>
                        </m:rPr>
                        <a:rPr lang="en-US" sz="2800"/>
                        <m:t> ×90 </m:t>
                      </m:r>
                    </m:oMath>
                  </m:oMathPara>
                </a14:m>
                <a:endParaRPr lang="en-GB" sz="3000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437112"/>
                <a:ext cx="8686800" cy="838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36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Daily production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65104"/>
              </a:xfrm>
            </p:spPr>
            <p:txBody>
              <a:bodyPr/>
              <a:lstStyle/>
              <a:p>
                <a:r>
                  <a:rPr lang="en-GB" dirty="0" smtClean="0">
                    <a:sym typeface="Wingdings" pitchFamily="2" charset="2"/>
                  </a:rPr>
                  <a:t>Theoretical flow (in dry season) that will supply the reservoir in one day:</a:t>
                </a:r>
              </a:p>
              <a:p>
                <a:r>
                  <a:rPr lang="en-GB" dirty="0" smtClean="0">
                    <a:sym typeface="Wingdings" pitchFamily="2" charset="2"/>
                  </a:rPr>
                  <a:t>The inlet yield is the flow that is coming out of the DB to supply the community (see DB design)</a:t>
                </a:r>
              </a:p>
              <a:p>
                <a:pPr marL="457200" lvl="1" indent="0">
                  <a:buNone/>
                </a:pPr>
                <a:endParaRPr lang="en-GB" sz="400" b="1" i="0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b="1" i="0" smtClean="0"/>
                      <m:t>Daily</m:t>
                    </m:r>
                    <m:r>
                      <m:rPr>
                        <m:nor/>
                      </m:rPr>
                      <a:rPr lang="en-GB" sz="2000" b="1" i="0" smtClean="0"/>
                      <m:t> </m:t>
                    </m:r>
                    <m:r>
                      <m:rPr>
                        <m:nor/>
                      </m:rPr>
                      <a:rPr lang="en-GB" sz="2000" b="1" i="0" smtClean="0"/>
                      <m:t>production</m:t>
                    </m:r>
                    <m:r>
                      <m:rPr>
                        <m:nor/>
                      </m:rPr>
                      <a:rPr lang="en-US" sz="2000" b="1"/>
                      <m:t> (</m:t>
                    </m:r>
                    <m:r>
                      <m:rPr>
                        <m:nor/>
                      </m:rPr>
                      <a:rPr lang="en-US" sz="2000" b="1"/>
                      <m:t>l</m:t>
                    </m:r>
                    <m:r>
                      <m:rPr>
                        <m:nor/>
                      </m:rPr>
                      <a:rPr lang="en-US" sz="2000" b="1"/>
                      <m:t>/</m:t>
                    </m:r>
                    <m:r>
                      <m:rPr>
                        <m:nor/>
                      </m:rPr>
                      <a:rPr lang="en-US" sz="2000" b="1"/>
                      <m:t>day</m:t>
                    </m:r>
                    <m:r>
                      <m:rPr>
                        <m:nor/>
                      </m:rPr>
                      <a:rPr lang="en-US" sz="2000" b="1"/>
                      <m:t>) </m:t>
                    </m:r>
                    <m:r>
                      <m:rPr>
                        <m:nor/>
                      </m:rPr>
                      <a:rPr lang="en-US" sz="2000"/>
                      <m:t>=</m:t>
                    </m:r>
                    <m:r>
                      <m:rPr>
                        <m:nor/>
                      </m:rPr>
                      <a:rPr lang="en-GB" sz="2000" b="0" i="0" smtClean="0"/>
                      <m:t> </m:t>
                    </m:r>
                    <m:r>
                      <m:rPr>
                        <m:nor/>
                      </m:rPr>
                      <a:rPr lang="en-GB" sz="2000" b="0" i="0" smtClean="0"/>
                      <m:t>Inlet</m:t>
                    </m:r>
                    <m:r>
                      <m:rPr>
                        <m:nor/>
                      </m:rPr>
                      <a:rPr lang="en-GB" sz="2000" b="0" i="0" smtClean="0"/>
                      <m:t> </m:t>
                    </m:r>
                    <m:r>
                      <m:rPr>
                        <m:nor/>
                      </m:rPr>
                      <a:rPr lang="en-GB" sz="2000" b="0" i="0" smtClean="0"/>
                      <m:t>yield</m:t>
                    </m:r>
                    <m:r>
                      <m:rPr>
                        <m:nor/>
                      </m:rPr>
                      <a:rPr lang="en-GB" sz="2000" b="0" i="0" smtClean="0"/>
                      <m:t> (</m:t>
                    </m:r>
                    <m:r>
                      <m:rPr>
                        <m:nor/>
                      </m:rPr>
                      <a:rPr lang="en-GB" sz="2000" b="0" i="0" smtClean="0"/>
                      <m:t>l</m:t>
                    </m:r>
                    <m:r>
                      <m:rPr>
                        <m:nor/>
                      </m:rPr>
                      <a:rPr lang="en-GB" sz="2000" b="0" i="0" smtClean="0"/>
                      <m:t>/</m:t>
                    </m:r>
                    <m:r>
                      <m:rPr>
                        <m:nor/>
                      </m:rPr>
                      <a:rPr lang="en-GB" sz="2000" b="0" i="0" smtClean="0"/>
                      <m:t>s</m:t>
                    </m:r>
                    <m:r>
                      <m:rPr>
                        <m:nor/>
                      </m:rPr>
                      <a:rPr lang="en-GB" sz="2000" b="0" i="0" smtClean="0"/>
                      <m:t>) </m:t>
                    </m:r>
                    <m:r>
                      <m:rPr>
                        <m:nor/>
                      </m:rPr>
                      <a:rPr lang="en-US" sz="2000"/>
                      <m:t>× </m:t>
                    </m:r>
                    <m:r>
                      <m:rPr>
                        <m:nor/>
                      </m:rPr>
                      <a:rPr lang="en-GB" sz="2000" b="0" i="0" smtClean="0"/>
                      <m:t>3600 </m:t>
                    </m:r>
                    <m:r>
                      <m:rPr>
                        <m:nor/>
                      </m:rPr>
                      <a:rPr lang="en-US" sz="2000"/>
                      <m:t>(</m:t>
                    </m:r>
                    <m:r>
                      <m:rPr>
                        <m:nor/>
                      </m:rPr>
                      <a:rPr lang="en-GB" sz="2000" b="0" i="0" smtClean="0"/>
                      <m:t>s</m:t>
                    </m:r>
                    <m:r>
                      <m:rPr>
                        <m:nor/>
                      </m:rPr>
                      <a:rPr lang="en-GB" sz="2000" b="0" i="0" smtClean="0"/>
                      <m:t>/</m:t>
                    </m:r>
                    <m:r>
                      <m:rPr>
                        <m:nor/>
                      </m:rPr>
                      <a:rPr lang="en-GB" sz="2000" b="0" i="0" smtClean="0"/>
                      <m:t>hr</m:t>
                    </m:r>
                    <m:r>
                      <m:rPr>
                        <m:nor/>
                      </m:rPr>
                      <a:rPr lang="en-US" sz="2000"/>
                      <m:t>)</m:t>
                    </m:r>
                  </m:oMath>
                </a14:m>
                <a:r>
                  <a:rPr lang="en-GB" sz="2000" dirty="0" smtClean="0"/>
                  <a:t> x 24 (</a:t>
                </a:r>
                <a:r>
                  <a:rPr lang="en-GB" sz="2000" dirty="0" err="1" smtClean="0"/>
                  <a:t>hr</a:t>
                </a:r>
                <a:r>
                  <a:rPr lang="en-GB" sz="2000" dirty="0" smtClean="0"/>
                  <a:t>/day)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65104"/>
              </a:xfrm>
              <a:blipFill rotWithShape="1">
                <a:blip r:embed="rId2"/>
                <a:stretch>
                  <a:fillRect l="-1544" t="-1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81000" y="4437112"/>
                <a:ext cx="8686800" cy="838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1" smtClean="0"/>
                        <m:t>Daily</m:t>
                      </m:r>
                      <m:r>
                        <m:rPr>
                          <m:nor/>
                        </m:rPr>
                        <a:rPr lang="en-GB" sz="2800" b="1" smtClean="0"/>
                        <m:t> </m:t>
                      </m:r>
                      <m:r>
                        <m:rPr>
                          <m:nor/>
                        </m:rPr>
                        <a:rPr lang="en-GB" sz="2800" b="1" smtClean="0"/>
                        <m:t>Production</m:t>
                      </m:r>
                      <m:r>
                        <m:rPr>
                          <m:nor/>
                        </m:rPr>
                        <a:rPr lang="en-GB" sz="2800" b="1" smtClean="0"/>
                        <m:t> </m:t>
                      </m:r>
                      <m:r>
                        <m:rPr>
                          <m:nor/>
                        </m:rPr>
                        <a:rPr lang="en-US" sz="2800" b="1"/>
                        <m:t>(</m:t>
                      </m:r>
                      <m:r>
                        <m:rPr>
                          <m:nor/>
                        </m:rPr>
                        <a:rPr lang="en-US" sz="2800" b="1"/>
                        <m:t>l</m:t>
                      </m:r>
                      <m:r>
                        <m:rPr>
                          <m:nor/>
                        </m:rPr>
                        <a:rPr lang="en-US" sz="2800" b="1"/>
                        <m:t>/</m:t>
                      </m:r>
                      <m:r>
                        <m:rPr>
                          <m:nor/>
                        </m:rPr>
                        <a:rPr lang="en-US" sz="2800" b="1"/>
                        <m:t>day</m:t>
                      </m:r>
                      <m:r>
                        <m:rPr>
                          <m:nor/>
                        </m:rPr>
                        <a:rPr lang="en-US" sz="2800" b="1"/>
                        <m:t>) </m:t>
                      </m:r>
                      <m:r>
                        <m:rPr>
                          <m:nor/>
                        </m:rPr>
                        <a:rPr lang="en-GB" sz="2800"/>
                        <m:t>= </m:t>
                      </m:r>
                      <m:r>
                        <m:rPr>
                          <m:nor/>
                        </m:rPr>
                        <a:rPr lang="en-GB" sz="2800" b="0" i="0" smtClean="0"/>
                        <m:t>inlet</m:t>
                      </m:r>
                      <m:r>
                        <m:rPr>
                          <m:nor/>
                        </m:rPr>
                        <a:rPr lang="en-GB" sz="2800" b="0" i="0" smtClean="0"/>
                        <m:t> </m:t>
                      </m:r>
                      <m:r>
                        <m:rPr>
                          <m:nor/>
                        </m:rPr>
                        <a:rPr lang="en-GB" sz="2800" b="0" i="0" smtClean="0"/>
                        <m:t>yield</m:t>
                      </m:r>
                      <m:r>
                        <m:rPr>
                          <m:nor/>
                        </m:rPr>
                        <a:rPr lang="en-GB" sz="2800" b="0" i="0" smtClean="0"/>
                        <m:t> (</m:t>
                      </m:r>
                      <m:r>
                        <m:rPr>
                          <m:nor/>
                        </m:rPr>
                        <a:rPr lang="en-GB" sz="2800" b="0" i="0" smtClean="0"/>
                        <m:t>l</m:t>
                      </m:r>
                      <m:r>
                        <m:rPr>
                          <m:nor/>
                        </m:rPr>
                        <a:rPr lang="en-GB" sz="2800" b="0" i="0" smtClean="0"/>
                        <m:t>/</m:t>
                      </m:r>
                      <m:r>
                        <m:rPr>
                          <m:nor/>
                        </m:rPr>
                        <a:rPr lang="en-GB" sz="2800" b="0" i="0" smtClean="0"/>
                        <m:t>s</m:t>
                      </m:r>
                      <m:r>
                        <m:rPr>
                          <m:nor/>
                        </m:rPr>
                        <a:rPr lang="en-GB" sz="2800" b="0" i="0" smtClean="0"/>
                        <m:t>) </m:t>
                      </m:r>
                      <m:r>
                        <m:rPr>
                          <m:nor/>
                        </m:rPr>
                        <a:rPr lang="en-GB" sz="2800" b="0" i="0" smtClean="0"/>
                        <m:t>x</m:t>
                      </m:r>
                      <m:r>
                        <m:rPr>
                          <m:nor/>
                        </m:rPr>
                        <a:rPr lang="en-GB" sz="2800" b="0" i="0" smtClean="0"/>
                        <m:t> 86400</m:t>
                      </m:r>
                    </m:oMath>
                  </m:oMathPara>
                </a14:m>
                <a:endParaRPr lang="en-GB" sz="3000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437112"/>
                <a:ext cx="8686800" cy="838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46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1615</Words>
  <Application>Microsoft Office PowerPoint</Application>
  <PresentationFormat>On-screen Show (4:3)</PresentationFormat>
  <Paragraphs>660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Reservoirs</vt:lpstr>
      <vt:lpstr>Design process</vt:lpstr>
      <vt:lpstr>Reservoirs </vt:lpstr>
      <vt:lpstr>New Approach Construction of one Reservoir for one WP</vt:lpstr>
      <vt:lpstr>Reservoir is close to WP If possible above</vt:lpstr>
      <vt:lpstr>Reservoir overflow to cattle through</vt:lpstr>
      <vt:lpstr>Concrete Reservoir construction Extremely durable</vt:lpstr>
      <vt:lpstr>Total daily needs</vt:lpstr>
      <vt:lpstr>Daily production</vt:lpstr>
      <vt:lpstr>Daytime production</vt:lpstr>
      <vt:lpstr>Designer choices</vt:lpstr>
      <vt:lpstr>Example: Bisha network</vt:lpstr>
      <vt:lpstr>① Calculate the total needs for each WP</vt:lpstr>
      <vt:lpstr>① Calculate the total needs for each WP</vt:lpstr>
      <vt:lpstr>② Take the inlet flow from DB calculation</vt:lpstr>
      <vt:lpstr>② Take the inlet flow from DB calculation</vt:lpstr>
      <vt:lpstr>③ Calculate the Daily Production</vt:lpstr>
      <vt:lpstr>③ Calculate the Daily Production</vt:lpstr>
      <vt:lpstr>④ Calculate the Daytime Production</vt:lpstr>
      <vt:lpstr>④ Calculate the Daytime Production</vt:lpstr>
      <vt:lpstr>⑤ Define the type of storage</vt:lpstr>
      <vt:lpstr>⑤ Calculate the Volume of the reservoir</vt:lpstr>
      <vt:lpstr>⑤ Calculate the Volume of the reservoir</vt:lpstr>
      <vt:lpstr>⑤ Calculate the Volume of the reservoir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Reservoirs</dc:title>
  <dc:creator>Actif</dc:creator>
  <cp:lastModifiedBy>Actif</cp:lastModifiedBy>
  <cp:revision>20</cp:revision>
  <dcterms:created xsi:type="dcterms:W3CDTF">2018-09-28T08:40:27Z</dcterms:created>
  <dcterms:modified xsi:type="dcterms:W3CDTF">2018-10-07T15:02:07Z</dcterms:modified>
</cp:coreProperties>
</file>