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42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7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4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16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5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7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1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9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3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3449-71E4-4F2A-8DC4-00FA23DF195F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01C47-E7C7-45F7-A833-0A31C0D8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QGIS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Workshop for Water Sector Team</a:t>
            </a:r>
          </a:p>
          <a:p>
            <a:r>
              <a:rPr lang="en-GB" dirty="0" smtClean="0"/>
              <a:t>08/10/2018 to 12/10/2018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14"/>
            <a:ext cx="8820472" cy="4525963"/>
          </a:xfrm>
        </p:spPr>
        <p:txBody>
          <a:bodyPr/>
          <a:lstStyle/>
          <a:p>
            <a:r>
              <a:rPr lang="en-GB" dirty="0" smtClean="0"/>
              <a:t>Label with </a:t>
            </a:r>
            <a:r>
              <a:rPr lang="en-GB" dirty="0" smtClean="0">
                <a:sym typeface="Wingdings" pitchFamily="2" charset="2"/>
              </a:rPr>
              <a:t> Choose column with structure name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14731" r="20666" b="16868"/>
          <a:stretch/>
        </p:blipFill>
        <p:spPr bwMode="auto">
          <a:xfrm>
            <a:off x="0" y="680449"/>
            <a:ext cx="9144000" cy="617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6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14"/>
            <a:ext cx="8820472" cy="4525963"/>
          </a:xfrm>
        </p:spPr>
        <p:txBody>
          <a:bodyPr/>
          <a:lstStyle/>
          <a:p>
            <a:r>
              <a:rPr lang="en-GB" dirty="0" smtClean="0"/>
              <a:t>Arrange the label: </a:t>
            </a:r>
          </a:p>
          <a:p>
            <a:pPr lvl="1"/>
            <a:r>
              <a:rPr lang="en-GB" dirty="0" smtClean="0"/>
              <a:t>Text: Change </a:t>
            </a:r>
            <a:r>
              <a:rPr lang="en-GB" dirty="0" err="1" smtClean="0"/>
              <a:t>color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14561" r="21047" b="16699"/>
          <a:stretch/>
        </p:blipFill>
        <p:spPr bwMode="auto">
          <a:xfrm>
            <a:off x="0" y="1064592"/>
            <a:ext cx="8621486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203848" y="5085184"/>
            <a:ext cx="1648136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14"/>
            <a:ext cx="8820472" cy="4525963"/>
          </a:xfrm>
        </p:spPr>
        <p:txBody>
          <a:bodyPr/>
          <a:lstStyle/>
          <a:p>
            <a:r>
              <a:rPr lang="en-GB" dirty="0" smtClean="0"/>
              <a:t>Arrange the label: </a:t>
            </a:r>
          </a:p>
          <a:p>
            <a:pPr lvl="1"/>
            <a:r>
              <a:rPr lang="en-GB" dirty="0" smtClean="0"/>
              <a:t>Buffer: Draw text buffer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15068" r="20572" b="17037"/>
          <a:stretch/>
        </p:blipFill>
        <p:spPr bwMode="auto">
          <a:xfrm>
            <a:off x="-7753" y="1072682"/>
            <a:ext cx="8694057" cy="582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691139" y="3429000"/>
            <a:ext cx="1648136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14"/>
            <a:ext cx="8820472" cy="4525963"/>
          </a:xfrm>
        </p:spPr>
        <p:txBody>
          <a:bodyPr/>
          <a:lstStyle/>
          <a:p>
            <a:r>
              <a:rPr lang="en-GB" dirty="0" smtClean="0"/>
              <a:t>Arrange the label: </a:t>
            </a:r>
          </a:p>
          <a:p>
            <a:pPr lvl="1"/>
            <a:r>
              <a:rPr lang="en-GB" dirty="0" smtClean="0"/>
              <a:t>Placement: Put 1 as distance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14730" r="20476" b="17375"/>
          <a:stretch/>
        </p:blipFill>
        <p:spPr bwMode="auto">
          <a:xfrm>
            <a:off x="0" y="1052736"/>
            <a:ext cx="8708572" cy="582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691139" y="4365104"/>
            <a:ext cx="1648136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Modify the CSV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GB" dirty="0" smtClean="0"/>
              <a:t>You can make direct modifications on the CSV file.</a:t>
            </a:r>
          </a:p>
          <a:p>
            <a:r>
              <a:rPr lang="en-GB" dirty="0" smtClean="0"/>
              <a:t>You need then to click on refresh on QGIS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6376" y="2636912"/>
            <a:ext cx="576064" cy="503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8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the pipeline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028" y="1600200"/>
            <a:ext cx="3018972" cy="4525963"/>
          </a:xfrm>
        </p:spPr>
        <p:txBody>
          <a:bodyPr/>
          <a:lstStyle/>
          <a:p>
            <a:r>
              <a:rPr lang="en-GB" dirty="0" smtClean="0"/>
              <a:t>Layer</a:t>
            </a:r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Create layer</a:t>
            </a:r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 New </a:t>
            </a:r>
            <a:r>
              <a:rPr lang="en-GB" dirty="0" err="1" smtClean="0">
                <a:sym typeface="Wingdings" pitchFamily="2" charset="2"/>
              </a:rPr>
              <a:t>shapefile</a:t>
            </a:r>
            <a:r>
              <a:rPr lang="en-GB" dirty="0" smtClean="0">
                <a:sym typeface="Wingdings" pitchFamily="2" charset="2"/>
              </a:rPr>
              <a:t> layer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0" b="33799"/>
          <a:stretch/>
        </p:blipFill>
        <p:spPr bwMode="auto">
          <a:xfrm>
            <a:off x="0" y="1182914"/>
            <a:ext cx="6125029" cy="567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pipeline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834" y="1600200"/>
            <a:ext cx="4044965" cy="4525963"/>
          </a:xfrm>
        </p:spPr>
        <p:txBody>
          <a:bodyPr/>
          <a:lstStyle/>
          <a:p>
            <a:r>
              <a:rPr lang="en-GB" dirty="0" smtClean="0"/>
              <a:t>Click on line</a:t>
            </a:r>
          </a:p>
          <a:p>
            <a:r>
              <a:rPr lang="en-GB" dirty="0" smtClean="0"/>
              <a:t>Give a name to the layer</a:t>
            </a:r>
          </a:p>
          <a:p>
            <a:r>
              <a:rPr lang="en-GB" dirty="0" smtClean="0"/>
              <a:t>OK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0" t="16084" r="35713" b="21270"/>
          <a:stretch/>
        </p:blipFill>
        <p:spPr bwMode="auto">
          <a:xfrm>
            <a:off x="8745" y="1124744"/>
            <a:ext cx="463309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75656" y="1628800"/>
            <a:ext cx="864096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745" y="2852936"/>
            <a:ext cx="4633090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979712" y="6479006"/>
            <a:ext cx="720080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GB" dirty="0" smtClean="0"/>
              <a:t>Name the file</a:t>
            </a:r>
          </a:p>
          <a:p>
            <a:r>
              <a:rPr lang="en-GB" dirty="0" smtClean="0"/>
              <a:t>Click Save</a:t>
            </a:r>
          </a:p>
          <a:p>
            <a:r>
              <a:rPr lang="en-GB" dirty="0" smtClean="0"/>
              <a:t>The new layer will appear in the control panel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4804"/>
          <a:stretch/>
        </p:blipFill>
        <p:spPr bwMode="auto">
          <a:xfrm>
            <a:off x="12530" y="2126343"/>
            <a:ext cx="7620000" cy="47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043608" y="5733256"/>
            <a:ext cx="1512168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292080" y="6381328"/>
            <a:ext cx="1512168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GB" dirty="0" smtClean="0"/>
              <a:t>Right click on the new layer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Toogle</a:t>
            </a:r>
            <a:r>
              <a:rPr lang="en-GB" dirty="0" smtClean="0">
                <a:sym typeface="Wingdings" pitchFamily="2" charset="2"/>
              </a:rPr>
              <a:t> editing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043608" y="5733256"/>
            <a:ext cx="1512168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7" r="78191" b="43790"/>
          <a:stretch/>
        </p:blipFill>
        <p:spPr bwMode="auto">
          <a:xfrm>
            <a:off x="323528" y="941962"/>
            <a:ext cx="5292080" cy="59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Click </a:t>
            </a:r>
            <a:r>
              <a:rPr lang="en-GB" dirty="0" smtClean="0"/>
              <a:t>on </a:t>
            </a:r>
            <a:r>
              <a:rPr lang="en-GB" dirty="0" smtClean="0"/>
              <a:t>Add Feature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Click on </a:t>
            </a:r>
            <a:r>
              <a:rPr lang="en-GB" dirty="0" smtClean="0"/>
              <a:t>pipeline start then pipeline end 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Right click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Click OK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" r="42952" b="44647"/>
          <a:stretch/>
        </p:blipFill>
        <p:spPr bwMode="auto">
          <a:xfrm>
            <a:off x="30021" y="2270787"/>
            <a:ext cx="8694057" cy="461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043608" y="2780928"/>
            <a:ext cx="576064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2160" y="4730576"/>
            <a:ext cx="144016" cy="2105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76256" y="6381328"/>
            <a:ext cx="864096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QGIS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7" b="4935"/>
          <a:stretch/>
        </p:blipFill>
        <p:spPr>
          <a:xfrm>
            <a:off x="15833" y="2082800"/>
            <a:ext cx="9128167" cy="4775200"/>
          </a:xfrm>
          <a:prstGeom prst="rect">
            <a:avLst/>
          </a:prstGeom>
        </p:spPr>
      </p:pic>
      <p:sp>
        <p:nvSpPr>
          <p:cNvPr id="5" name="Text Box 210"/>
          <p:cNvSpPr txBox="1"/>
          <p:nvPr/>
        </p:nvSpPr>
        <p:spPr>
          <a:xfrm>
            <a:off x="916405" y="1196752"/>
            <a:ext cx="1452736" cy="5463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The Hand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42773" y="1871538"/>
            <a:ext cx="0" cy="4225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10"/>
          <p:cNvSpPr txBox="1"/>
          <p:nvPr/>
        </p:nvSpPr>
        <p:spPr>
          <a:xfrm>
            <a:off x="1251158" y="650404"/>
            <a:ext cx="1880682" cy="5463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  <a:ea typeface="Calibri"/>
                <a:cs typeface="Times New Roman"/>
              </a:rPr>
              <a:t>Zoom in and out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210"/>
          <p:cNvSpPr txBox="1"/>
          <p:nvPr/>
        </p:nvSpPr>
        <p:spPr>
          <a:xfrm>
            <a:off x="3341576" y="1196752"/>
            <a:ext cx="1452736" cy="5463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Refresh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67944" y="1871538"/>
            <a:ext cx="0" cy="4225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10"/>
          <p:cNvSpPr txBox="1"/>
          <p:nvPr/>
        </p:nvSpPr>
        <p:spPr>
          <a:xfrm>
            <a:off x="5180924" y="1196752"/>
            <a:ext cx="1950504" cy="5463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Measure distance between two points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56176" y="1871538"/>
            <a:ext cx="0" cy="4225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10"/>
          <p:cNvSpPr txBox="1"/>
          <p:nvPr/>
        </p:nvSpPr>
        <p:spPr>
          <a:xfrm>
            <a:off x="395536" y="3924052"/>
            <a:ext cx="1452736" cy="101711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Layer panel</a:t>
            </a:r>
          </a:p>
          <a:p>
            <a:pPr algn="ctr">
              <a:lnSpc>
                <a:spcPct val="115000"/>
              </a:lnSpc>
            </a:pPr>
            <a:r>
              <a:rPr lang="fr-FR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Hide</a:t>
            </a:r>
            <a:r>
              <a:rPr lang="fr-FR" b="1" dirty="0" smtClean="0">
                <a:solidFill>
                  <a:srgbClr val="FF0000"/>
                </a:solidFill>
                <a:ea typeface="Calibri"/>
                <a:cs typeface="Times New Roman"/>
              </a:rPr>
              <a:t> or </a:t>
            </a:r>
            <a:r>
              <a:rPr lang="fr-FR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sho</a:t>
            </a:r>
            <a:r>
              <a:rPr lang="en-GB" b="1" dirty="0" smtClean="0">
                <a:solidFill>
                  <a:srgbClr val="FF0000"/>
                </a:solidFill>
                <a:ea typeface="Calibri"/>
                <a:cs typeface="Times New Roman"/>
              </a:rPr>
              <a:t>w</a:t>
            </a:r>
            <a:r>
              <a:rPr lang="fr-FR" b="1" dirty="0" smtClean="0">
                <a:solidFill>
                  <a:srgbClr val="FF0000"/>
                </a:solidFill>
                <a:ea typeface="Calibri"/>
                <a:cs typeface="Times New Roman"/>
              </a:rPr>
              <a:t> layer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sp>
        <p:nvSpPr>
          <p:cNvPr id="18" name="Text Box 210"/>
          <p:cNvSpPr txBox="1"/>
          <p:nvPr/>
        </p:nvSpPr>
        <p:spPr>
          <a:xfrm>
            <a:off x="425398" y="5049862"/>
            <a:ext cx="1452736" cy="5463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Add CSV file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51520" y="4470400"/>
            <a:ext cx="288032" cy="579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</p:cNvCxnSpPr>
          <p:nvPr/>
        </p:nvCxnSpPr>
        <p:spPr>
          <a:xfrm>
            <a:off x="2191499" y="1196752"/>
            <a:ext cx="0" cy="10973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52534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To move an existing line: Node tool 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When line is drawn, click on </a:t>
            </a:r>
            <a:r>
              <a:rPr lang="en-GB" sz="2800" dirty="0" err="1" smtClean="0"/>
              <a:t>toogle</a:t>
            </a:r>
            <a:r>
              <a:rPr lang="en-GB" sz="2800" dirty="0" smtClean="0"/>
              <a:t> editing and save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To change line </a:t>
            </a:r>
            <a:r>
              <a:rPr lang="en-GB" sz="2800" dirty="0" err="1" smtClean="0"/>
              <a:t>color</a:t>
            </a:r>
            <a:r>
              <a:rPr lang="en-GB" sz="2800" dirty="0" smtClean="0"/>
              <a:t>: right click on </a:t>
            </a:r>
            <a:r>
              <a:rPr lang="en-GB" sz="2800" dirty="0" err="1" smtClean="0"/>
              <a:t>Garmo</a:t>
            </a:r>
            <a:r>
              <a:rPr lang="en-GB" sz="2800" dirty="0" smtClean="0"/>
              <a:t> pipeline in the layer panel </a:t>
            </a:r>
            <a:r>
              <a:rPr lang="en-GB" sz="2800" dirty="0" smtClean="0">
                <a:sym typeface="Wingdings" pitchFamily="2" charset="2"/>
              </a:rPr>
              <a:t> Properties  Style</a:t>
            </a:r>
            <a:endParaRPr lang="en-GB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" r="42952" b="76767"/>
          <a:stretch/>
        </p:blipFill>
        <p:spPr bwMode="auto">
          <a:xfrm>
            <a:off x="62430" y="824114"/>
            <a:ext cx="8694057" cy="186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835696" y="1412776"/>
            <a:ext cx="576064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" r="42952" b="77146"/>
          <a:stretch/>
        </p:blipFill>
        <p:spPr bwMode="auto">
          <a:xfrm>
            <a:off x="91593" y="3429000"/>
            <a:ext cx="8694057" cy="182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95536" y="4005064"/>
            <a:ext cx="576064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Showing GPS points on the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65104"/>
          </a:xfrm>
        </p:spPr>
        <p:txBody>
          <a:bodyPr/>
          <a:lstStyle/>
          <a:p>
            <a:r>
              <a:rPr lang="en-GB" sz="2800" dirty="0" smtClean="0"/>
              <a:t>Open </a:t>
            </a:r>
            <a:r>
              <a:rPr lang="en-GB" sz="2800" dirty="0" err="1" smtClean="0"/>
              <a:t>Garmo</a:t>
            </a:r>
            <a:r>
              <a:rPr lang="en-GB" sz="2800" dirty="0" smtClean="0"/>
              <a:t> </a:t>
            </a:r>
            <a:r>
              <a:rPr lang="en-GB" sz="2800" dirty="0" err="1" smtClean="0"/>
              <a:t>network.GPX</a:t>
            </a:r>
            <a:r>
              <a:rPr lang="en-GB" sz="2800" dirty="0" smtClean="0"/>
              <a:t> as excel file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Delete unnecessary columns, add name of waypoints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0" r="30190" b="48529"/>
          <a:stretch/>
        </p:blipFill>
        <p:spPr bwMode="auto">
          <a:xfrm>
            <a:off x="0" y="2060848"/>
            <a:ext cx="9144000" cy="215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4" r="73524" b="54953"/>
          <a:stretch/>
        </p:blipFill>
        <p:spPr bwMode="auto">
          <a:xfrm>
            <a:off x="2554514" y="4723038"/>
            <a:ext cx="4461502" cy="21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4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Save as CSV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r="18857" b="8063"/>
          <a:stretch/>
        </p:blipFill>
        <p:spPr bwMode="auto">
          <a:xfrm>
            <a:off x="0" y="1250878"/>
            <a:ext cx="9143999" cy="563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1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CSV on QGIS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lick </a:t>
            </a:r>
            <a:r>
              <a:rPr lang="en-GB" dirty="0"/>
              <a:t>on Add Delimited Text Layer </a:t>
            </a:r>
            <a:endParaRPr lang="en-GB" dirty="0" smtClean="0"/>
          </a:p>
          <a:p>
            <a:r>
              <a:rPr lang="en-GB" dirty="0" smtClean="0"/>
              <a:t>Choose your file by clicking on </a:t>
            </a:r>
            <a:r>
              <a:rPr lang="en-GB" dirty="0" err="1" smtClean="0"/>
              <a:t>broose</a:t>
            </a:r>
            <a:endParaRPr lang="en-GB" dirty="0"/>
          </a:p>
          <a:p>
            <a:r>
              <a:rPr lang="en-GB" dirty="0" smtClean="0"/>
              <a:t>Then OK.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700808"/>
            <a:ext cx="398145" cy="359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0200" r="28952" b="24216"/>
          <a:stretch/>
        </p:blipFill>
        <p:spPr bwMode="auto">
          <a:xfrm>
            <a:off x="3518361" y="2693399"/>
            <a:ext cx="5616624" cy="416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8244407" y="2688328"/>
            <a:ext cx="928057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859304" y="6381328"/>
            <a:ext cx="881048" cy="4602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65"/>
            <a:ext cx="8229600" cy="5937523"/>
          </a:xfrm>
        </p:spPr>
        <p:txBody>
          <a:bodyPr/>
          <a:lstStyle/>
          <a:p>
            <a:r>
              <a:rPr lang="en-GB" dirty="0" smtClean="0"/>
              <a:t>New layer appears in the layer panel</a:t>
            </a:r>
          </a:p>
          <a:p>
            <a:r>
              <a:rPr lang="en-GB" dirty="0" smtClean="0"/>
              <a:t>Points appear in the </a:t>
            </a:r>
            <a:r>
              <a:rPr lang="en-GB" dirty="0" err="1" smtClean="0"/>
              <a:t>Kebele</a:t>
            </a:r>
            <a:r>
              <a:rPr lang="en-GB" dirty="0" smtClean="0"/>
              <a:t> where you took the GPS points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" r="32286" b="30074"/>
          <a:stretch/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67544" y="2924944"/>
            <a:ext cx="1648136" cy="2623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283968" y="3501008"/>
            <a:ext cx="1648136" cy="30243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14"/>
            <a:ext cx="8229600" cy="4525963"/>
          </a:xfrm>
        </p:spPr>
        <p:txBody>
          <a:bodyPr/>
          <a:lstStyle/>
          <a:p>
            <a:r>
              <a:rPr lang="en-GB" dirty="0" smtClean="0"/>
              <a:t>Right click on the layer </a:t>
            </a:r>
            <a:r>
              <a:rPr lang="en-GB" dirty="0" smtClean="0">
                <a:sym typeface="Wingdings" pitchFamily="2" charset="2"/>
              </a:rPr>
              <a:t> Properties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" r="78286" b="46498"/>
          <a:stretch/>
        </p:blipFill>
        <p:spPr bwMode="auto">
          <a:xfrm>
            <a:off x="1907704" y="671092"/>
            <a:ext cx="4572000" cy="61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14"/>
            <a:ext cx="8229600" cy="4525963"/>
          </a:xfrm>
        </p:spPr>
        <p:txBody>
          <a:bodyPr/>
          <a:lstStyle/>
          <a:p>
            <a:r>
              <a:rPr lang="en-GB" dirty="0" smtClean="0"/>
              <a:t>Style </a:t>
            </a:r>
            <a:r>
              <a:rPr lang="en-GB" dirty="0" smtClean="0">
                <a:sym typeface="Wingdings" pitchFamily="2" charset="2"/>
              </a:rPr>
              <a:t> Choose the point </a:t>
            </a:r>
            <a:r>
              <a:rPr lang="en-GB" dirty="0" err="1" smtClean="0">
                <a:sym typeface="Wingdings" pitchFamily="2" charset="2"/>
              </a:rPr>
              <a:t>color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14899" r="20857" b="12466"/>
          <a:stretch/>
        </p:blipFill>
        <p:spPr bwMode="auto">
          <a:xfrm>
            <a:off x="12824" y="631370"/>
            <a:ext cx="8708571" cy="62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4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14"/>
            <a:ext cx="8229600" cy="4525963"/>
          </a:xfrm>
        </p:spPr>
        <p:txBody>
          <a:bodyPr/>
          <a:lstStyle/>
          <a:p>
            <a:r>
              <a:rPr lang="en-GB" dirty="0" smtClean="0"/>
              <a:t>Labels </a:t>
            </a:r>
            <a:r>
              <a:rPr lang="en-GB" dirty="0" smtClean="0">
                <a:sym typeface="Wingdings" pitchFamily="2" charset="2"/>
              </a:rPr>
              <a:t> show label for this layer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t="15407" r="20572" b="16699"/>
          <a:stretch/>
        </p:blipFill>
        <p:spPr bwMode="auto">
          <a:xfrm>
            <a:off x="0" y="746759"/>
            <a:ext cx="9144000" cy="611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269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QGIS</vt:lpstr>
      <vt:lpstr>QGIS</vt:lpstr>
      <vt:lpstr>Showing GPS points on the map</vt:lpstr>
      <vt:lpstr>Save as CSV</vt:lpstr>
      <vt:lpstr>Open CSV on QGIS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Modify the CSV file</vt:lpstr>
      <vt:lpstr>Draw the pipeline</vt:lpstr>
      <vt:lpstr>Draw pipeline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Reservoirs</dc:title>
  <dc:creator>Actif</dc:creator>
  <cp:lastModifiedBy>Actif</cp:lastModifiedBy>
  <cp:revision>61</cp:revision>
  <dcterms:created xsi:type="dcterms:W3CDTF">2018-09-28T08:40:27Z</dcterms:created>
  <dcterms:modified xsi:type="dcterms:W3CDTF">2018-10-03T05:14:05Z</dcterms:modified>
</cp:coreProperties>
</file>